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87" r:id="rId3"/>
    <p:sldId id="272" r:id="rId4"/>
    <p:sldId id="273" r:id="rId5"/>
    <p:sldId id="283" r:id="rId6"/>
    <p:sldId id="282" r:id="rId7"/>
    <p:sldId id="275" r:id="rId8"/>
    <p:sldId id="276" r:id="rId9"/>
    <p:sldId id="277" r:id="rId10"/>
    <p:sldId id="284" r:id="rId11"/>
    <p:sldId id="278" r:id="rId12"/>
    <p:sldId id="285" r:id="rId13"/>
    <p:sldId id="286" r:id="rId14"/>
    <p:sldId id="279" r:id="rId15"/>
    <p:sldId id="281" r:id="rId16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1632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3567D-D96E-0143-BE86-97A54E560588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BF56-A2E5-C144-9477-7C8E68ED9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18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8FE903B-3054-E44C-AE19-287E5A0A8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D5DBAE5-63D4-664E-AF0E-1085D6342784}"/>
              </a:ext>
            </a:extLst>
          </p:cNvPr>
          <p:cNvCxnSpPr>
            <a:cxnSpLocks/>
          </p:cNvCxnSpPr>
          <p:nvPr userDrawn="1"/>
        </p:nvCxnSpPr>
        <p:spPr>
          <a:xfrm>
            <a:off x="393539" y="715177"/>
            <a:ext cx="309780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F71-6557-2149-8F88-5837052E8C5E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2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A655-B2CF-8C4C-AF72-4497C2EF4789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1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C18-A23B-994A-B7E5-305B22759A58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32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E4FF-3FBD-0B47-991F-F4A6A3B7D24E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74" y="37418"/>
            <a:ext cx="8543925" cy="4678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74" y="920337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</a:lstStyle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8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077A-D97C-ED4E-AC0F-5535B0DF2E58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0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442B-2F69-8B43-ACE8-5E424ECB2792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53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3191-4E2C-4A41-87B9-D96AE9BE8B92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77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872E-AD4B-3040-8FD1-6C4120D46E4C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96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C603-FE49-7B49-A165-926DC2C1962C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34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7CF6-06AE-594A-83E4-0775FBE8B454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25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F33-8C5C-6A49-AA22-FF1581F0AD15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33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6CE34BA-50E8-F247-9A1C-3B277EA636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CAAF-B01F-BB40-B6FB-87B4C4FB358B}" type="datetime1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6DB0-9BC8-E346-90A1-2CC225A6F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6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D5DBAE5-63D4-664E-AF0E-1085D6342784}"/>
              </a:ext>
            </a:extLst>
          </p:cNvPr>
          <p:cNvCxnSpPr>
            <a:cxnSpLocks/>
          </p:cNvCxnSpPr>
          <p:nvPr/>
        </p:nvCxnSpPr>
        <p:spPr>
          <a:xfrm>
            <a:off x="393539" y="715177"/>
            <a:ext cx="3097806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590949-8834-524A-A9B1-9C86956F5ACA}"/>
              </a:ext>
            </a:extLst>
          </p:cNvPr>
          <p:cNvSpPr txBox="1"/>
          <p:nvPr/>
        </p:nvSpPr>
        <p:spPr>
          <a:xfrm>
            <a:off x="4486194" y="4613562"/>
            <a:ext cx="13676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 </a:t>
            </a:r>
            <a:r>
              <a:rPr kumimoji="1" lang="ja-JP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 </a:t>
            </a:r>
            <a:r>
              <a:rPr kumimoji="1"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3 </a:t>
            </a:r>
            <a:r>
              <a:rPr kumimoji="1" lang="ja-JP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 </a:t>
            </a:r>
            <a:r>
              <a:rPr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8</a:t>
            </a:r>
            <a:r>
              <a:rPr kumimoji="1"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  <a:endParaRPr kumimoji="1" lang="en-US" altLang="ja-JP" sz="1050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A757B2-A2B6-F24E-A6C6-BF25A8D885FC}"/>
              </a:ext>
            </a:extLst>
          </p:cNvPr>
          <p:cNvSpPr txBox="1"/>
          <p:nvPr/>
        </p:nvSpPr>
        <p:spPr>
          <a:xfrm>
            <a:off x="748429" y="3166429"/>
            <a:ext cx="287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YouTube</a:t>
            </a:r>
            <a:r>
              <a:rPr lang="ja-JP" altLang="en-US" sz="20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集客について</a:t>
            </a:r>
            <a:endParaRPr lang="en-US" altLang="ja-JP" sz="2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A757B2-A2B6-F24E-A6C6-BF25A8D885FC}"/>
              </a:ext>
            </a:extLst>
          </p:cNvPr>
          <p:cNvSpPr txBox="1"/>
          <p:nvPr/>
        </p:nvSpPr>
        <p:spPr>
          <a:xfrm>
            <a:off x="779602" y="2762775"/>
            <a:ext cx="2539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YOUTUBE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SEO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は見逃せない</a:t>
            </a:r>
            <a:endParaRPr kumimoji="1" lang="ja-JP" altLang="en-US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79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354366-4485-1B49-9906-7895A176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87084A0-5047-234F-A9C1-7EF6A3FB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/>
              <a:t>ネタ切れを防止する</a:t>
            </a:r>
            <a:r>
              <a:rPr lang="en-US" altLang="ja-JP" dirty="0"/>
              <a:t>5</a:t>
            </a:r>
            <a:r>
              <a:rPr lang="ja-JP" altLang="en-US"/>
              <a:t>つの撮影パターン</a:t>
            </a:r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C3F75A9E-A556-5D4F-BAF4-740141275835}"/>
              </a:ext>
            </a:extLst>
          </p:cNvPr>
          <p:cNvSpPr/>
          <p:nvPr/>
        </p:nvSpPr>
        <p:spPr>
          <a:xfrm>
            <a:off x="838016" y="1257298"/>
            <a:ext cx="2556165" cy="25561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スタッフ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インタビュー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FD054D74-FFC5-6F45-AFD8-D79D5FC6DD17}"/>
              </a:ext>
            </a:extLst>
          </p:cNvPr>
          <p:cNvSpPr/>
          <p:nvPr/>
        </p:nvSpPr>
        <p:spPr>
          <a:xfrm>
            <a:off x="3685125" y="1257298"/>
            <a:ext cx="2556165" cy="25561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本日の</a:t>
            </a: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現場紹介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291817D-CAE1-1D4C-9D8D-EFD34AB930AA}"/>
              </a:ext>
            </a:extLst>
          </p:cNvPr>
          <p:cNvSpPr/>
          <p:nvPr/>
        </p:nvSpPr>
        <p:spPr>
          <a:xfrm>
            <a:off x="6532234" y="1257298"/>
            <a:ext cx="2556165" cy="25561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③</a:t>
            </a:r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お客様の声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6C9DC40D-C239-E147-B97C-10D026F44B7F}"/>
              </a:ext>
            </a:extLst>
          </p:cNvPr>
          <p:cNvSpPr/>
          <p:nvPr/>
        </p:nvSpPr>
        <p:spPr>
          <a:xfrm>
            <a:off x="2261570" y="3896589"/>
            <a:ext cx="2556165" cy="25561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④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商品紹介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8E5ADB33-BD99-0744-A63B-2070CAD20F5D}"/>
              </a:ext>
            </a:extLst>
          </p:cNvPr>
          <p:cNvSpPr/>
          <p:nvPr/>
        </p:nvSpPr>
        <p:spPr>
          <a:xfrm>
            <a:off x="5108679" y="3865416"/>
            <a:ext cx="2556165" cy="255616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⑤</a:t>
            </a:r>
            <a:endParaRPr kumimoji="1"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豆知識</a:t>
            </a: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情報提供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93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1286"/>
            <a:ext cx="8543925" cy="467802"/>
          </a:xfrm>
        </p:spPr>
        <p:txBody>
          <a:bodyPr anchor="ctr"/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 スタッフインタビュー　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 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 本日の現場紹介</a:t>
            </a:r>
            <a:endParaRPr lang="ja-JP" alt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31D79EE-402E-174E-9CA7-1D91F9F4F97A}"/>
              </a:ext>
            </a:extLst>
          </p:cNvPr>
          <p:cNvSpPr txBox="1">
            <a:spLocks/>
          </p:cNvSpPr>
          <p:nvPr/>
        </p:nvSpPr>
        <p:spPr>
          <a:xfrm>
            <a:off x="4186423" y="806460"/>
            <a:ext cx="5591422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2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特徴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lang="ja-JP" altLang="en-US" sz="1200" b="1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予め質問事項を用意しインタビューを実施。取材対象者の数だけ量産可能</a:t>
            </a:r>
          </a:p>
          <a:p>
            <a:pPr>
              <a:lnSpc>
                <a:spcPct val="110000"/>
              </a:lnSpc>
            </a:pPr>
            <a:endParaRPr lang="ja-JP" altLang="en-US" sz="16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●企画事例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社長が語る経営理念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中核社員が語る「自社が選ばれる理由」</a:t>
            </a:r>
            <a:br>
              <a:rPr lang="en-US" altLang="ja-JP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職人が語る「当社商品のこだわり解説」</a:t>
            </a:r>
          </a:p>
          <a:p>
            <a:pPr>
              <a:lnSpc>
                <a:spcPct val="110000"/>
              </a:lnSpc>
            </a:pPr>
            <a:endParaRPr lang="ja-JP" altLang="en-US" sz="16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●ハートピアグループ／茨城県</a:t>
            </a:r>
            <a:endParaRPr lang="ja-JP" altLang="en-US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 descr="並んで立っている数人の人たち&#10;&#10;中程度の精度で自動的に生成された説明">
            <a:extLst>
              <a:ext uri="{FF2B5EF4-FFF2-40B4-BE49-F238E27FC236}">
                <a16:creationId xmlns:a16="http://schemas.microsoft.com/office/drawing/2014/main" id="{868FCEF5-0268-A54F-942F-06FDA658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30" y="806460"/>
            <a:ext cx="3622652" cy="2597537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392E65AB-B898-9744-A7F6-2566A3083642}"/>
              </a:ext>
            </a:extLst>
          </p:cNvPr>
          <p:cNvSpPr txBox="1">
            <a:spLocks/>
          </p:cNvSpPr>
          <p:nvPr/>
        </p:nvSpPr>
        <p:spPr>
          <a:xfrm>
            <a:off x="4207204" y="3715915"/>
            <a:ext cx="5591422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2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特徴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lang="ja-JP" altLang="en-US" sz="1200" b="1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現場・日常を伝えることで、その会社の実情を生々しく表現。季節変動により変化のある映像を多数収録可能。</a:t>
            </a:r>
          </a:p>
          <a:p>
            <a:pPr>
              <a:lnSpc>
                <a:spcPct val="110000"/>
              </a:lnSpc>
            </a:pPr>
            <a:endParaRPr lang="en-US" altLang="ja-JP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●企画事例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食品製造</a:t>
            </a:r>
            <a:r>
              <a:rPr lang="en-US" altLang="ja-JP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ケーキ・お菓子ほか</a:t>
            </a:r>
            <a:r>
              <a:rPr lang="en-US" altLang="ja-JP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の舞台裏</a:t>
            </a: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●ホークアイズ／東京都</a:t>
            </a:r>
            <a:endParaRPr lang="ja-JP" altLang="en-US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B621179-EF73-0746-9C08-5529E5CA8F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930" y="3671369"/>
            <a:ext cx="3673493" cy="28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1286"/>
            <a:ext cx="8543925" cy="467802"/>
          </a:xfrm>
        </p:spPr>
        <p:txBody>
          <a:bodyPr anchor="ctr"/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 お客様の声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 本日の現場紹介</a:t>
            </a:r>
            <a:endParaRPr lang="ja-JP" alt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31D79EE-402E-174E-9CA7-1D91F9F4F97A}"/>
              </a:ext>
            </a:extLst>
          </p:cNvPr>
          <p:cNvSpPr txBox="1">
            <a:spLocks/>
          </p:cNvSpPr>
          <p:nvPr/>
        </p:nvSpPr>
        <p:spPr>
          <a:xfrm>
            <a:off x="4186423" y="806460"/>
            <a:ext cx="5591422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2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特徴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lang="ja-JP" altLang="en-US" sz="1200" b="1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お客様への訪問取材を通して自社商品・サービスのご満足度について収録。自社サイトにも有効なコンテンツにも。</a:t>
            </a:r>
          </a:p>
          <a:p>
            <a:pPr>
              <a:lnSpc>
                <a:spcPct val="110000"/>
              </a:lnSpc>
            </a:pPr>
            <a:endParaRPr lang="en-US" altLang="ja-JP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●企画事例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住宅会社が新築の施主への訪問取材、保険代理店が加入者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へ訪問取材、中古車販売会社が購入者に訪問取材</a:t>
            </a: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●マキ鍼灸治療院／三鷹市</a:t>
            </a:r>
            <a:endParaRPr lang="ja-JP" altLang="en-US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8FCEF5-0268-A54F-942F-06FDA658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3601" y="740471"/>
            <a:ext cx="3492150" cy="281264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392E65AB-B898-9744-A7F6-2566A3083642}"/>
              </a:ext>
            </a:extLst>
          </p:cNvPr>
          <p:cNvSpPr txBox="1">
            <a:spLocks/>
          </p:cNvSpPr>
          <p:nvPr/>
        </p:nvSpPr>
        <p:spPr>
          <a:xfrm>
            <a:off x="4207204" y="3715915"/>
            <a:ext cx="5591422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2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特徴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lang="ja-JP" altLang="en-US" sz="16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商品を経営者・スタッフが手に取り、自らの言葉で商品の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特徴などを解説。</a:t>
            </a:r>
            <a:endParaRPr lang="en-US" altLang="ja-JP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ja-JP" altLang="en-US" sz="16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●企画事例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日本酒メーカー、文具販売会社の商品解説動画</a:t>
            </a: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●輪島漆器仏壇店／熊本県</a:t>
            </a:r>
            <a:endParaRPr lang="ja-JP" altLang="en-US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B621179-EF73-0746-9C08-5529E5CA8F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291" y="3671369"/>
            <a:ext cx="3602770" cy="28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2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1286"/>
            <a:ext cx="8543925" cy="467802"/>
          </a:xfrm>
        </p:spPr>
        <p:txBody>
          <a:bodyPr anchor="ctr"/>
          <a:lstStyle/>
          <a:p>
            <a:r>
              <a:rPr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 豆知識・情報提供</a:t>
            </a:r>
            <a:endParaRPr lang="ja-JP" alt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31D79EE-402E-174E-9CA7-1D91F9F4F97A}"/>
              </a:ext>
            </a:extLst>
          </p:cNvPr>
          <p:cNvSpPr txBox="1">
            <a:spLocks/>
          </p:cNvSpPr>
          <p:nvPr/>
        </p:nvSpPr>
        <p:spPr>
          <a:xfrm>
            <a:off x="4186423" y="806460"/>
            <a:ext cx="5591422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【</a:t>
            </a:r>
            <a:r>
              <a:rPr lang="ja-JP" altLang="en-US" sz="12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特徴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】</a:t>
            </a:r>
            <a:endParaRPr lang="ja-JP" altLang="en-US" sz="1200" b="1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専門家が専門知識の一端を解説。閲覧者に情報を付与し信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頼性獲得。得意分野・専門分野は展開が容易。</a:t>
            </a:r>
          </a:p>
          <a:p>
            <a:pPr>
              <a:lnSpc>
                <a:spcPct val="110000"/>
              </a:lnSpc>
            </a:pPr>
            <a:endParaRPr lang="en-US" altLang="ja-JP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●企画事例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正しい太陽光発電の選び方、簿記検定ワンポイント講座</a:t>
            </a:r>
          </a:p>
          <a:p>
            <a:pPr>
              <a:lnSpc>
                <a:spcPct val="11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弁護士による法律解説動画</a:t>
            </a:r>
            <a:endParaRPr lang="en-US" altLang="ja-JP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endParaRPr lang="en-US" altLang="ja-JP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1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●リーガルプラス／千葉県</a:t>
            </a:r>
            <a:endParaRPr lang="ja-JP" altLang="en-US" sz="11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68FCEF5-0268-A54F-942F-06FDA658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3601" y="838341"/>
            <a:ext cx="3492150" cy="26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0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1286"/>
            <a:ext cx="8543925" cy="467802"/>
          </a:xfrm>
        </p:spPr>
        <p:txBody>
          <a:bodyPr anchor="ctr"/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動画撮影の実践計画策定</a:t>
            </a:r>
            <a:endParaRPr lang="ja-JP" altLang="en-US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A43344AB-B15C-6648-B3B9-D980DB440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92875"/>
              </p:ext>
            </p:extLst>
          </p:nvPr>
        </p:nvGraphicFramePr>
        <p:xfrm>
          <a:off x="703080" y="1203960"/>
          <a:ext cx="8763038" cy="346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19">
                  <a:extLst>
                    <a:ext uri="{9D8B030D-6E8A-4147-A177-3AD203B41FA5}">
                      <a16:colId xmlns:a16="http://schemas.microsoft.com/office/drawing/2014/main" val="3107491289"/>
                    </a:ext>
                  </a:extLst>
                </a:gridCol>
                <a:gridCol w="4381519">
                  <a:extLst>
                    <a:ext uri="{9D8B030D-6E8A-4147-A177-3AD203B41FA5}">
                      <a16:colId xmlns:a16="http://schemas.microsoft.com/office/drawing/2014/main" val="1169960432"/>
                    </a:ext>
                  </a:extLst>
                </a:gridCol>
              </a:tblGrid>
              <a:tr h="576926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撮影パターン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取り組み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09524"/>
                  </a:ext>
                </a:extLst>
              </a:tr>
              <a:tr h="576926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スタッフインタビュー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163800"/>
                  </a:ext>
                </a:extLst>
              </a:tr>
              <a:tr h="576926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本日の現場紹介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442415"/>
                  </a:ext>
                </a:extLst>
              </a:tr>
              <a:tr h="576926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お客様の声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779524"/>
                  </a:ext>
                </a:extLst>
              </a:tr>
              <a:tr h="576926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商品・サービス紹介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048818"/>
                  </a:ext>
                </a:extLst>
              </a:tr>
              <a:tr h="576926">
                <a:tc>
                  <a:txBody>
                    <a:bodyPr/>
                    <a:lstStyle/>
                    <a:p>
                      <a:r>
                        <a:rPr kumimoji="1" lang="ja-JP" altLang="en-US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豆知識・情報提供　</a:t>
                      </a:r>
                      <a:r>
                        <a:rPr kumimoji="1" lang="ja-JP" altLang="en-US" sz="2400"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◎</a:t>
                      </a:r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86820"/>
                  </a:ext>
                </a:extLst>
              </a:tr>
            </a:tbl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2DB2875C-C8F3-2940-9832-58E75820AFF3}"/>
              </a:ext>
            </a:extLst>
          </p:cNvPr>
          <p:cNvSpPr txBox="1">
            <a:spLocks/>
          </p:cNvSpPr>
          <p:nvPr/>
        </p:nvSpPr>
        <p:spPr>
          <a:xfrm>
            <a:off x="622340" y="5040750"/>
            <a:ext cx="8763037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6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月次目標・週次目標設定による習慣化が大事</a:t>
            </a:r>
            <a:b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lang="en-US" altLang="ja-JP" sz="1600" b="1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 年間目標を月次・週次目標に落とし込む。</a:t>
            </a:r>
          </a:p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 責任者・リーダーを決める。</a:t>
            </a:r>
          </a:p>
          <a:p>
            <a:pPr>
              <a:lnSpc>
                <a:spcPct val="110000"/>
              </a:lnSpc>
            </a:pP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 朝礼・定期会議での進捗。報告・チェックを実施。</a:t>
            </a:r>
            <a:endParaRPr lang="en-US" altLang="ja-JP" sz="14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05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予定表： </a:t>
            </a:r>
            <a:r>
              <a:rPr lang="en-US" altLang="ja-JP" sz="105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http://</a:t>
            </a:r>
            <a:r>
              <a:rPr lang="en-US" altLang="ja-JP" sz="1050" dirty="0" err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www.arms-project.com</a:t>
            </a:r>
            <a:r>
              <a:rPr lang="en-US" altLang="ja-JP" sz="105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en-US" altLang="ja-JP" sz="1050" dirty="0" err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youtube</a:t>
            </a:r>
            <a:r>
              <a:rPr lang="en-US" altLang="ja-JP" sz="105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-telework/05-totalplan.xlsx</a:t>
            </a:r>
          </a:p>
        </p:txBody>
      </p:sp>
      <p:pic>
        <p:nvPicPr>
          <p:cNvPr id="7" name="図 6" descr="テーブル&#10;&#10;自動的に生成された説明">
            <a:extLst>
              <a:ext uri="{FF2B5EF4-FFF2-40B4-BE49-F238E27FC236}">
                <a16:creationId xmlns:a16="http://schemas.microsoft.com/office/drawing/2014/main" id="{1D8DA916-DF4C-C140-A291-5442935B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79" y="4898973"/>
            <a:ext cx="2137083" cy="17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11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746F2F1-6CE0-0140-A483-192B76C493BF}"/>
              </a:ext>
            </a:extLst>
          </p:cNvPr>
          <p:cNvSpPr txBox="1">
            <a:spLocks/>
          </p:cNvSpPr>
          <p:nvPr/>
        </p:nvSpPr>
        <p:spPr>
          <a:xfrm>
            <a:off x="503224" y="1351886"/>
            <a:ext cx="829918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endParaRPr lang="ja-JP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ja-JP" altLang="en-US" sz="320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3200">
                <a:latin typeface="Meiryo" panose="020B0604030504040204" pitchFamily="34" charset="-128"/>
                <a:ea typeface="Meiryo" panose="020B0604030504040204" pitchFamily="34" charset="-128"/>
              </a:rPr>
              <a:t>お問い合わせ・お申し込みは</a:t>
            </a:r>
            <a:endParaRPr lang="ja-JP" alt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046D5589-8276-AB4E-9C80-4846F0F3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3850" y="2981688"/>
            <a:ext cx="1638300" cy="15875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D97EDB8-45F7-E649-A81B-428D8FF9705A}"/>
              </a:ext>
            </a:extLst>
          </p:cNvPr>
          <p:cNvSpPr txBox="1"/>
          <p:nvPr/>
        </p:nvSpPr>
        <p:spPr>
          <a:xfrm>
            <a:off x="3331366" y="5055991"/>
            <a:ext cx="3461204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〒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380-0823 </a:t>
            </a:r>
          </a:p>
          <a:p>
            <a:pPr algn="ctr">
              <a:lnSpc>
                <a:spcPct val="150000"/>
              </a:lnSpc>
            </a:pPr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長野県長野市南千歳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1-3-7 </a:t>
            </a:r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アイビースクエア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8F</a:t>
            </a:r>
          </a:p>
          <a:p>
            <a:pPr algn="ctr">
              <a:lnSpc>
                <a:spcPct val="150000"/>
              </a:lnSpc>
            </a:pP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TEL.026-219-3155 FAX.026-219-3165</a:t>
            </a:r>
            <a:endParaRPr kumimoji="1"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60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kumimoji="1" lang="ja-JP" altLang="en-US"/>
              <a:t>成功事例のご紹介から</a:t>
            </a:r>
            <a:r>
              <a:rPr kumimoji="1" lang="en-US" altLang="ja-JP" dirty="0"/>
              <a:t>…</a:t>
            </a:r>
            <a:endParaRPr kumimoji="1" lang="ja-JP" altLang="en-US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47C13D3-189E-6445-B518-DE5268043D39}"/>
              </a:ext>
            </a:extLst>
          </p:cNvPr>
          <p:cNvSpPr txBox="1">
            <a:spLocks/>
          </p:cNvSpPr>
          <p:nvPr/>
        </p:nvSpPr>
        <p:spPr>
          <a:xfrm>
            <a:off x="4255984" y="729548"/>
            <a:ext cx="4968979" cy="1526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16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年商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</a:t>
            </a:r>
            <a:r>
              <a:rPr lang="ja-JP" altLang="en-US" sz="16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倍・夫婦二人の零細企業の逆転劇</a:t>
            </a:r>
            <a:endParaRPr lang="en-US" altLang="ja-JP" sz="1600" b="1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自動旋盤販売</a:t>
            </a:r>
          </a:p>
          <a:p>
            <a:pPr>
              <a:lnSpc>
                <a:spcPct val="200000"/>
              </a:lnSpc>
            </a:pP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株</a:t>
            </a: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鈴喜 鈴木佳之氏</a:t>
            </a:r>
          </a:p>
          <a:p>
            <a:pPr>
              <a:lnSpc>
                <a:spcPct val="200000"/>
              </a:lnSpc>
            </a:pP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●「自動旋盤 中古」で検索</a:t>
            </a:r>
          </a:p>
          <a:p>
            <a:pPr>
              <a:lnSpc>
                <a:spcPct val="200000"/>
              </a:lnSpc>
            </a:pP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●成果</a:t>
            </a:r>
          </a:p>
          <a:p>
            <a:pPr>
              <a:lnSpc>
                <a:spcPct val="200000"/>
              </a:lnSpc>
            </a:pP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年商</a:t>
            </a: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2400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万・</a:t>
            </a: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600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万の赤字 から年商</a:t>
            </a: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億円へ大躍進。 </a:t>
            </a:r>
            <a:endParaRPr lang="ja-JP" altLang="en-US" sz="12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図 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20875D54-B2B2-474B-BAE6-C8DE539F2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8" y="846618"/>
            <a:ext cx="3702178" cy="2719385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D234DF1E-5391-3C48-98EB-DF5C9F68B83F}"/>
              </a:ext>
            </a:extLst>
          </p:cNvPr>
          <p:cNvSpPr txBox="1">
            <a:spLocks/>
          </p:cNvSpPr>
          <p:nvPr/>
        </p:nvSpPr>
        <p:spPr>
          <a:xfrm>
            <a:off x="4255983" y="3963669"/>
            <a:ext cx="4968979" cy="1526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16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業績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lang="ja-JP" altLang="en-US" sz="16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倍になった仏壇店の</a:t>
            </a:r>
            <a:r>
              <a:rPr lang="en-US" altLang="ja-JP" sz="16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YouTube</a:t>
            </a:r>
            <a:r>
              <a:rPr lang="ja-JP" altLang="en-US" sz="1600" b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戦略</a:t>
            </a:r>
          </a:p>
          <a:p>
            <a:pPr>
              <a:lnSpc>
                <a:spcPct val="200000"/>
              </a:lnSpc>
            </a:pP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●「</a:t>
            </a: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有</a:t>
            </a:r>
            <a:r>
              <a:rPr lang="en-US" altLang="ja-JP" sz="12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輪島漆器仏壇店」永田幸喜さん</a:t>
            </a:r>
          </a:p>
          <a:p>
            <a:pPr>
              <a:lnSpc>
                <a:spcPct val="200000"/>
              </a:lnSpc>
            </a:pPr>
            <a:r>
              <a:rPr lang="ja-JP" altLang="en-US" sz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●「熊本市 国産仏壇　リフォーム」で検索。</a:t>
            </a:r>
            <a:endParaRPr lang="ja-JP" altLang="en-US" sz="12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7367FB8-1233-D548-BFA2-38CD27A3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4881" y="3839200"/>
            <a:ext cx="3490672" cy="27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8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354366-4485-1B49-9906-7895A176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87084A0-5047-234F-A9C1-7EF6A3FB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dirty="0"/>
              <a:t>50</a:t>
            </a:r>
            <a:r>
              <a:rPr lang="ja-JP" altLang="en-US"/>
              <a:t>億円を生んだ菅谷式</a:t>
            </a:r>
            <a:r>
              <a:rPr lang="en-US" altLang="ja-JP" dirty="0"/>
              <a:t>YouTube5</a:t>
            </a:r>
            <a:r>
              <a:rPr lang="ja-JP" altLang="en-US"/>
              <a:t>大方針</a:t>
            </a:r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C3F75A9E-A556-5D4F-BAF4-740141275835}"/>
              </a:ext>
            </a:extLst>
          </p:cNvPr>
          <p:cNvSpPr/>
          <p:nvPr/>
        </p:nvSpPr>
        <p:spPr>
          <a:xfrm>
            <a:off x="1101436" y="1506682"/>
            <a:ext cx="2036618" cy="20366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①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長さは</a:t>
            </a:r>
            <a:endParaRPr kumimoji="1" lang="en-US" altLang="ja-JP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１分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FD054D74-FFC5-6F45-AFD8-D79D5FC6DD17}"/>
              </a:ext>
            </a:extLst>
          </p:cNvPr>
          <p:cNvSpPr/>
          <p:nvPr/>
        </p:nvSpPr>
        <p:spPr>
          <a:xfrm>
            <a:off x="3948545" y="1506682"/>
            <a:ext cx="2036618" cy="20366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②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編集不要</a:t>
            </a: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291817D-CAE1-1D4C-9D8D-EFD34AB930AA}"/>
              </a:ext>
            </a:extLst>
          </p:cNvPr>
          <p:cNvSpPr/>
          <p:nvPr/>
        </p:nvSpPr>
        <p:spPr>
          <a:xfrm>
            <a:off x="6795654" y="1506682"/>
            <a:ext cx="2036618" cy="20366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③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タイトルがすべて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6C9DC40D-C239-E147-B97C-10D026F44B7F}"/>
              </a:ext>
            </a:extLst>
          </p:cNvPr>
          <p:cNvSpPr/>
          <p:nvPr/>
        </p:nvSpPr>
        <p:spPr>
          <a:xfrm>
            <a:off x="2524990" y="4145973"/>
            <a:ext cx="2036618" cy="20366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④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大量投稿</a:t>
            </a: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8E5ADB33-BD99-0744-A63B-2070CAD20F5D}"/>
              </a:ext>
            </a:extLst>
          </p:cNvPr>
          <p:cNvSpPr/>
          <p:nvPr/>
        </p:nvSpPr>
        <p:spPr>
          <a:xfrm>
            <a:off x="5372099" y="4114800"/>
            <a:ext cx="2036618" cy="20366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⑤</a:t>
            </a:r>
            <a:endParaRPr kumimoji="1" lang="en-US" altLang="ja-JP" sz="14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題材</a:t>
            </a:r>
            <a:br>
              <a:rPr kumimoji="1" lang="en-US" altLang="ja-JP" sz="2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パターン化</a:t>
            </a:r>
          </a:p>
        </p:txBody>
      </p:sp>
    </p:spTree>
    <p:extLst>
      <p:ext uri="{BB962C8B-B14F-4D97-AF65-F5344CB8AC3E}">
        <p14:creationId xmlns:p14="http://schemas.microsoft.com/office/powerpoint/2010/main" val="351488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dirty="0"/>
              <a:t>YouTube</a:t>
            </a:r>
            <a:r>
              <a:rPr lang="ja-JP" altLang="en-US"/>
              <a:t>の基本「ロングテール」を意識する</a:t>
            </a:r>
            <a:endParaRPr kumimoji="1" lang="ja-JP" altLang="en-US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50E2B05B-58F6-3F4C-919F-0FC97943874A}"/>
              </a:ext>
            </a:extLst>
          </p:cNvPr>
          <p:cNvSpPr txBox="1">
            <a:spLocks/>
          </p:cNvSpPr>
          <p:nvPr/>
        </p:nvSpPr>
        <p:spPr>
          <a:xfrm>
            <a:off x="601495" y="1008345"/>
            <a:ext cx="6394617" cy="1043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800" b="1">
                <a:solidFill>
                  <a:srgbClr val="4472C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ロングテール理論にのっとってすすめます。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47C13D3-189E-6445-B518-DE5268043D39}"/>
              </a:ext>
            </a:extLst>
          </p:cNvPr>
          <p:cNvSpPr txBox="1">
            <a:spLocks/>
          </p:cNvSpPr>
          <p:nvPr/>
        </p:nvSpPr>
        <p:spPr>
          <a:xfrm>
            <a:off x="5404738" y="1792191"/>
            <a:ext cx="3899767" cy="1526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販売機会の少ない商品でもアイテム数を幅広く取り揃えることで、総体としての売上げを大きくできる。</a:t>
            </a:r>
          </a:p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米</a:t>
            </a:r>
            <a:r>
              <a:rPr lang="en-US" altLang="ja-JP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WIRED</a:t>
            </a: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誌の編集長だったクリス・アンダーソンが</a:t>
            </a:r>
            <a:r>
              <a:rPr lang="en-US" altLang="ja-JP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2004</a:t>
            </a: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6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10</a:t>
            </a: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月同誌に記事発表。</a:t>
            </a:r>
            <a:endParaRPr lang="ja-JP" altLang="en-US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" name="図 9" descr="アプリケーション&#10;&#10;低い精度で自動的に生成された説明">
            <a:extLst>
              <a:ext uri="{FF2B5EF4-FFF2-40B4-BE49-F238E27FC236}">
                <a16:creationId xmlns:a16="http://schemas.microsoft.com/office/drawing/2014/main" id="{9DEB330E-F390-CF4F-B53F-706E88BFD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1" y="1599570"/>
            <a:ext cx="4834226" cy="50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ja-JP" dirty="0"/>
              <a:t>YouTube</a:t>
            </a:r>
            <a:r>
              <a:rPr lang="ja-JP" altLang="en-US"/>
              <a:t>の基本「ロングテール」を意識する</a:t>
            </a:r>
            <a:endParaRPr kumimoji="1" lang="ja-JP" altLang="en-US"/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50E2B05B-58F6-3F4C-919F-0FC97943874A}"/>
              </a:ext>
            </a:extLst>
          </p:cNvPr>
          <p:cNvSpPr txBox="1">
            <a:spLocks/>
          </p:cNvSpPr>
          <p:nvPr/>
        </p:nvSpPr>
        <p:spPr>
          <a:xfrm>
            <a:off x="601495" y="1008345"/>
            <a:ext cx="6394617" cy="1043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800" b="1">
                <a:solidFill>
                  <a:srgbClr val="4472C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弱者・番外弱者の考え方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47C13D3-189E-6445-B518-DE5268043D39}"/>
              </a:ext>
            </a:extLst>
          </p:cNvPr>
          <p:cNvSpPr txBox="1">
            <a:spLocks/>
          </p:cNvSpPr>
          <p:nvPr/>
        </p:nvSpPr>
        <p:spPr>
          <a:xfrm>
            <a:off x="5120593" y="1407728"/>
            <a:ext cx="3830993" cy="1526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競争が激しく、獲得コストが高くなるビッグキーワードを避ける。</a:t>
            </a:r>
            <a:endParaRPr lang="en-US" altLang="ja-JP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弱者および番外弱者は、競合が意識しない、競争が激しくないキーワードの組み合わせを多数考えて戦う。</a:t>
            </a:r>
            <a:endParaRPr lang="ja-JP" altLang="en-US" sz="16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8EC8F40D-A685-6C41-B549-31FC3E217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73" y="1576654"/>
            <a:ext cx="3830992" cy="4817604"/>
          </a:xfrm>
          <a:prstGeom prst="rect">
            <a:avLst/>
          </a:prstGeom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9A0FA9D-8BB7-744C-9CB3-219EDCD31ECA}"/>
              </a:ext>
            </a:extLst>
          </p:cNvPr>
          <p:cNvSpPr/>
          <p:nvPr/>
        </p:nvSpPr>
        <p:spPr>
          <a:xfrm>
            <a:off x="5153890" y="3611383"/>
            <a:ext cx="4239491" cy="365125"/>
          </a:xfrm>
          <a:prstGeom prst="roundRect">
            <a:avLst/>
          </a:prstGeom>
          <a:solidFill>
            <a:srgbClr val="4472C4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203864"/>
                </a:solidFill>
              </a:rPr>
              <a:t>ヘアサロンの例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D7FAC7-22F2-3642-8EF1-D745C8AF9301}"/>
              </a:ext>
            </a:extLst>
          </p:cNvPr>
          <p:cNvSpPr txBox="1"/>
          <p:nvPr/>
        </p:nvSpPr>
        <p:spPr>
          <a:xfrm>
            <a:off x="5153890" y="4098041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● 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Big</a:t>
            </a:r>
            <a:r>
              <a:rPr kumimoji="1"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キーワード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160FE1-37D2-5545-8E08-F9289C266A82}"/>
              </a:ext>
            </a:extLst>
          </p:cNvPr>
          <p:cNvSpPr txBox="1"/>
          <p:nvPr/>
        </p:nvSpPr>
        <p:spPr>
          <a:xfrm>
            <a:off x="5153890" y="4901425"/>
            <a:ext cx="185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● </a:t>
            </a: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Small</a:t>
            </a:r>
            <a:r>
              <a:rPr kumimoji="1"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キーワード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3CA795-C176-BF40-A229-502FDA6A57CA}"/>
              </a:ext>
            </a:extLst>
          </p:cNvPr>
          <p:cNvSpPr txBox="1"/>
          <p:nvPr/>
        </p:nvSpPr>
        <p:spPr>
          <a:xfrm>
            <a:off x="5433537" y="4411994"/>
            <a:ext cx="295946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rgbClr val="2038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美容院 長野　　シャンプー 通販 資生堂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5963E2-69B5-B248-9ED2-B850A045680F}"/>
              </a:ext>
            </a:extLst>
          </p:cNvPr>
          <p:cNvSpPr txBox="1"/>
          <p:nvPr/>
        </p:nvSpPr>
        <p:spPr>
          <a:xfrm>
            <a:off x="5433537" y="5199507"/>
            <a:ext cx="249780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>
                <a:solidFill>
                  <a:srgbClr val="2038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セットが上手 伊那市 美容院</a:t>
            </a:r>
            <a:endParaRPr kumimoji="1" lang="en-US" altLang="ja-JP" sz="1200" dirty="0">
              <a:solidFill>
                <a:srgbClr val="20386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rgbClr val="2038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子供 ヘアカット おすすめ 伊那市</a:t>
            </a:r>
            <a:endParaRPr kumimoji="1" lang="en-US" altLang="ja-JP" sz="1200" dirty="0">
              <a:solidFill>
                <a:srgbClr val="20386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rgbClr val="20386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ヘアサロン 伊那市 通販</a:t>
            </a:r>
            <a:endParaRPr kumimoji="1" lang="ja-JP" altLang="en-US" sz="1200">
              <a:solidFill>
                <a:srgbClr val="20386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46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ja-JP" altLang="en-US"/>
              <a:t>タイトルこそが御社の業績を</a:t>
            </a:r>
            <a:r>
              <a:rPr lang="en-US" altLang="ja-JP" dirty="0"/>
              <a:t>10</a:t>
            </a:r>
            <a:r>
              <a:rPr lang="ja-JP" altLang="en-US"/>
              <a:t>倍にする</a:t>
            </a:r>
            <a:endParaRPr kumimoji="1" lang="ja-JP" altLang="en-US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47C13D3-189E-6445-B518-DE5268043D39}"/>
              </a:ext>
            </a:extLst>
          </p:cNvPr>
          <p:cNvSpPr txBox="1">
            <a:spLocks/>
          </p:cNvSpPr>
          <p:nvPr/>
        </p:nvSpPr>
        <p:spPr>
          <a:xfrm>
            <a:off x="4590656" y="1449291"/>
            <a:ext cx="4968979" cy="1526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bo-CN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「モルタル壁 塗り替え 常陸大宮市」で</a:t>
            </a:r>
            <a:b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検索</a:t>
            </a:r>
            <a: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位。</a:t>
            </a:r>
          </a:p>
          <a:p>
            <a:pPr>
              <a:lnSpc>
                <a:spcPct val="200000"/>
              </a:lnSpc>
            </a:pP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 </a:t>
            </a:r>
            <a: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Google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</a:t>
            </a:r>
            <a: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YouTube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動画のタイトルを評価。</a:t>
            </a:r>
          </a:p>
          <a:p>
            <a:pPr>
              <a:lnSpc>
                <a:spcPct val="200000"/>
              </a:lnSpc>
            </a:pP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●文字数</a:t>
            </a:r>
            <a: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40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文字。地域名は</a:t>
            </a:r>
            <a:r>
              <a:rPr lang="en-US" altLang="ja-JP" sz="18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8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地域名。</a:t>
            </a:r>
            <a:endParaRPr lang="ja-JP" altLang="en-US" sz="18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9" name="図 8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0A94AEC-A781-AA42-A7F4-61CBB5DF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892"/>
            <a:ext cx="4429256" cy="45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4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9753"/>
            <a:ext cx="8543925" cy="467802"/>
          </a:xfrm>
        </p:spPr>
        <p:txBody>
          <a:bodyPr anchor="ctr"/>
          <a:lstStyle/>
          <a:p>
            <a:r>
              <a:rPr lang="en-US" altLang="ja-JP" dirty="0"/>
              <a:t>YouTube</a:t>
            </a:r>
            <a:r>
              <a:rPr lang="ja-JP" altLang="en-US"/>
              <a:t>タイトルの構築パターン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31D79EE-402E-174E-9CA7-1D91F9F4F97A}"/>
              </a:ext>
            </a:extLst>
          </p:cNvPr>
          <p:cNvSpPr txBox="1">
            <a:spLocks/>
          </p:cNvSpPr>
          <p:nvPr/>
        </p:nvSpPr>
        <p:spPr>
          <a:xfrm>
            <a:off x="594884" y="1805320"/>
            <a:ext cx="8674479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●ある住宅会社の例</a:t>
            </a:r>
            <a:endParaRPr lang="en-US" altLang="ja-JP" sz="1400" b="1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E9F3CF2B-8DE7-274C-87BC-387F52AA6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71764"/>
              </p:ext>
            </p:extLst>
          </p:nvPr>
        </p:nvGraphicFramePr>
        <p:xfrm>
          <a:off x="819728" y="2289767"/>
          <a:ext cx="849138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2847">
                  <a:extLst>
                    <a:ext uri="{9D8B030D-6E8A-4147-A177-3AD203B41FA5}">
                      <a16:colId xmlns:a16="http://schemas.microsoft.com/office/drawing/2014/main" val="2672140521"/>
                    </a:ext>
                  </a:extLst>
                </a:gridCol>
                <a:gridCol w="2122847">
                  <a:extLst>
                    <a:ext uri="{9D8B030D-6E8A-4147-A177-3AD203B41FA5}">
                      <a16:colId xmlns:a16="http://schemas.microsoft.com/office/drawing/2014/main" val="3453087216"/>
                    </a:ext>
                  </a:extLst>
                </a:gridCol>
                <a:gridCol w="2122847">
                  <a:extLst>
                    <a:ext uri="{9D8B030D-6E8A-4147-A177-3AD203B41FA5}">
                      <a16:colId xmlns:a16="http://schemas.microsoft.com/office/drawing/2014/main" val="1622897760"/>
                    </a:ext>
                  </a:extLst>
                </a:gridCol>
                <a:gridCol w="2122847">
                  <a:extLst>
                    <a:ext uri="{9D8B030D-6E8A-4147-A177-3AD203B41FA5}">
                      <a16:colId xmlns:a16="http://schemas.microsoft.com/office/drawing/2014/main" val="56116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伊那市</a:t>
                      </a:r>
                      <a:endParaRPr kumimoji="1" lang="en-US" altLang="ja-JP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住宅会社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自由設計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評判がいい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3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伊那市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住宅会社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二世帯住宅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お風呂の配置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35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伊那市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新築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シンプルモダン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汚れが目立たない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伊那市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リフォーム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/>
                        <a:t>安い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/>
                        <a:t>評判がいい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22694"/>
                  </a:ext>
                </a:extLst>
              </a:tr>
            </a:tbl>
          </a:graphicData>
        </a:graphic>
      </p:graphicFrame>
      <p:sp>
        <p:nvSpPr>
          <p:cNvPr id="11" name="タイトル 1">
            <a:extLst>
              <a:ext uri="{FF2B5EF4-FFF2-40B4-BE49-F238E27FC236}">
                <a16:creationId xmlns:a16="http://schemas.microsoft.com/office/drawing/2014/main" id="{AF1C68E5-EC94-5648-A86E-7BFE98422CD3}"/>
              </a:ext>
            </a:extLst>
          </p:cNvPr>
          <p:cNvSpPr txBox="1">
            <a:spLocks/>
          </p:cNvSpPr>
          <p:nvPr/>
        </p:nvSpPr>
        <p:spPr>
          <a:xfrm>
            <a:off x="594884" y="4123538"/>
            <a:ext cx="8674479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400" b="1">
                <a:latin typeface="Meiryo" panose="020B0604030504040204" pitchFamily="34" charset="-128"/>
                <a:ea typeface="Meiryo" panose="020B0604030504040204" pitchFamily="34" charset="-128"/>
              </a:rPr>
              <a:t>●貴社の場合は・・・</a:t>
            </a:r>
            <a:endParaRPr lang="en-US" altLang="ja-JP" sz="1400" b="1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aphicFrame>
        <p:nvGraphicFramePr>
          <p:cNvPr id="12" name="表 6">
            <a:extLst>
              <a:ext uri="{FF2B5EF4-FFF2-40B4-BE49-F238E27FC236}">
                <a16:creationId xmlns:a16="http://schemas.microsoft.com/office/drawing/2014/main" id="{81800F4E-DE7B-3245-BFE0-0AE283AC5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36287"/>
              </p:ext>
            </p:extLst>
          </p:nvPr>
        </p:nvGraphicFramePr>
        <p:xfrm>
          <a:off x="819728" y="4607985"/>
          <a:ext cx="849138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2847">
                  <a:extLst>
                    <a:ext uri="{9D8B030D-6E8A-4147-A177-3AD203B41FA5}">
                      <a16:colId xmlns:a16="http://schemas.microsoft.com/office/drawing/2014/main" val="2672140521"/>
                    </a:ext>
                  </a:extLst>
                </a:gridCol>
                <a:gridCol w="2122847">
                  <a:extLst>
                    <a:ext uri="{9D8B030D-6E8A-4147-A177-3AD203B41FA5}">
                      <a16:colId xmlns:a16="http://schemas.microsoft.com/office/drawing/2014/main" val="3453087216"/>
                    </a:ext>
                  </a:extLst>
                </a:gridCol>
                <a:gridCol w="2122847">
                  <a:extLst>
                    <a:ext uri="{9D8B030D-6E8A-4147-A177-3AD203B41FA5}">
                      <a16:colId xmlns:a16="http://schemas.microsoft.com/office/drawing/2014/main" val="1622897760"/>
                    </a:ext>
                  </a:extLst>
                </a:gridCol>
                <a:gridCol w="2122847">
                  <a:extLst>
                    <a:ext uri="{9D8B030D-6E8A-4147-A177-3AD203B41FA5}">
                      <a16:colId xmlns:a16="http://schemas.microsoft.com/office/drawing/2014/main" val="56116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en-US" altLang="ja-JP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3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35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2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5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9753"/>
            <a:ext cx="8543925" cy="467802"/>
          </a:xfrm>
        </p:spPr>
        <p:txBody>
          <a:bodyPr anchor="ctr"/>
          <a:lstStyle/>
          <a:p>
            <a:r>
              <a:rPr lang="ja-JP" altLang="en-US"/>
              <a:t>効果的な説明文のつけ方・</a:t>
            </a:r>
            <a:r>
              <a:rPr lang="en-US" altLang="ja-JP" dirty="0"/>
              <a:t>1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31D79EE-402E-174E-9CA7-1D91F9F4F97A}"/>
              </a:ext>
            </a:extLst>
          </p:cNvPr>
          <p:cNvSpPr txBox="1">
            <a:spLocks/>
          </p:cNvSpPr>
          <p:nvPr/>
        </p:nvSpPr>
        <p:spPr>
          <a:xfrm>
            <a:off x="594884" y="4774343"/>
            <a:ext cx="8674479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デフォルトで表示されるのは</a:t>
            </a:r>
            <a:r>
              <a:rPr lang="en-US" altLang="ja-JP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行まで。</a:t>
            </a:r>
            <a:r>
              <a:rPr lang="en-US" altLang="ja-JP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[</a:t>
            </a: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もっと見る</a:t>
            </a:r>
            <a:r>
              <a:rPr lang="en-US" altLang="ja-JP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]</a:t>
            </a:r>
            <a:r>
              <a:rPr lang="ja-JP" altLang="en-US" sz="14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で表示エリアが拡大される。</a:t>
            </a:r>
            <a:endParaRPr lang="en-US" altLang="ja-JP" sz="14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3AD3409-26D9-2B4D-BF15-B01234CC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17" y="732858"/>
            <a:ext cx="6326909" cy="3856182"/>
          </a:xfrm>
          <a:prstGeom prst="rect">
            <a:avLst/>
          </a:prstGeom>
        </p:spPr>
      </p:pic>
      <p:sp>
        <p:nvSpPr>
          <p:cNvPr id="12" name="円/楕円 11">
            <a:extLst>
              <a:ext uri="{FF2B5EF4-FFF2-40B4-BE49-F238E27FC236}">
                <a16:creationId xmlns:a16="http://schemas.microsoft.com/office/drawing/2014/main" id="{6DDCDD65-5CF8-C443-909E-3660C981E7F6}"/>
              </a:ext>
            </a:extLst>
          </p:cNvPr>
          <p:cNvSpPr/>
          <p:nvPr/>
        </p:nvSpPr>
        <p:spPr>
          <a:xfrm>
            <a:off x="1398473" y="5248419"/>
            <a:ext cx="1290495" cy="1290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社 名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A9312DD-306A-DD4A-BDB6-0B15600A3F7F}"/>
              </a:ext>
            </a:extLst>
          </p:cNvPr>
          <p:cNvSpPr/>
          <p:nvPr/>
        </p:nvSpPr>
        <p:spPr>
          <a:xfrm>
            <a:off x="2880476" y="5248419"/>
            <a:ext cx="1290495" cy="1290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住 所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8C6CFF78-CAA0-D846-9340-52898971F52B}"/>
              </a:ext>
            </a:extLst>
          </p:cNvPr>
          <p:cNvSpPr/>
          <p:nvPr/>
        </p:nvSpPr>
        <p:spPr>
          <a:xfrm>
            <a:off x="4362479" y="5248419"/>
            <a:ext cx="1290495" cy="1290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電話番号</a:t>
            </a:r>
            <a:b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営業時間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8CE569F-3DA1-4943-9897-A0259AB0CF0C}"/>
              </a:ext>
            </a:extLst>
          </p:cNvPr>
          <p:cNvSpPr/>
          <p:nvPr/>
        </p:nvSpPr>
        <p:spPr>
          <a:xfrm>
            <a:off x="5844482" y="5248419"/>
            <a:ext cx="1290495" cy="1290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サイト</a:t>
            </a:r>
            <a:b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URL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556367A3-4E12-3C43-8200-D54CE4D585B9}"/>
              </a:ext>
            </a:extLst>
          </p:cNvPr>
          <p:cNvSpPr/>
          <p:nvPr/>
        </p:nvSpPr>
        <p:spPr>
          <a:xfrm>
            <a:off x="7326485" y="5248419"/>
            <a:ext cx="1290495" cy="129049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LINE</a:t>
            </a:r>
            <a:b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ja-JP" altLang="en-US" sz="1400">
                <a:latin typeface="Meiryo" panose="020B0604030504040204" pitchFamily="34" charset="-128"/>
                <a:ea typeface="Meiryo" panose="020B0604030504040204" pitchFamily="34" charset="-128"/>
              </a:rPr>
              <a:t>公式</a:t>
            </a:r>
            <a:b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kumimoji="1" lang="en-US" altLang="ja-JP" sz="1400" dirty="0">
                <a:latin typeface="Meiryo" panose="020B0604030504040204" pitchFamily="34" charset="-128"/>
                <a:ea typeface="Meiryo" panose="020B0604030504040204" pitchFamily="34" charset="-128"/>
              </a:rPr>
              <a:t>URL</a:t>
            </a:r>
            <a:endParaRPr kumimoji="1" lang="ja-JP" altLang="en-US" sz="2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28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16C40-B1F6-BE41-8CE1-09615EC0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6DB0-9BC8-E346-90A1-2CC225A6F67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CD95E4F-BF30-BA4C-8078-C5B340B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74" y="71286"/>
            <a:ext cx="8543925" cy="467802"/>
          </a:xfrm>
        </p:spPr>
        <p:txBody>
          <a:bodyPr anchor="ctr"/>
          <a:lstStyle/>
          <a:p>
            <a:r>
              <a:rPr lang="ja-JP" altLang="en-US"/>
              <a:t>実際の説明文の記載例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D27745-FD27-1D4B-948D-017AF545C8DD}"/>
              </a:ext>
            </a:extLst>
          </p:cNvPr>
          <p:cNvSpPr txBox="1">
            <a:spLocks/>
          </p:cNvSpPr>
          <p:nvPr/>
        </p:nvSpPr>
        <p:spPr>
          <a:xfrm>
            <a:off x="512930" y="976588"/>
            <a:ext cx="34921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kern="1200">
                <a:solidFill>
                  <a:schemeClr val="bg1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sz="3200"/>
              <a:t>基本サポート</a:t>
            </a:r>
            <a:endParaRPr lang="ja-JP" altLang="en-US" sz="3200" dirty="0"/>
          </a:p>
        </p:txBody>
      </p:sp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C357301-7BE8-FC47-BDD6-66DA4B974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0" y="1042968"/>
            <a:ext cx="8186777" cy="2599855"/>
          </a:xfrm>
          <a:prstGeom prst="rect">
            <a:avLst/>
          </a:prstGeom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3515FCBD-A4D6-5E48-822A-366BA0FC449B}"/>
              </a:ext>
            </a:extLst>
          </p:cNvPr>
          <p:cNvSpPr txBox="1">
            <a:spLocks/>
          </p:cNvSpPr>
          <p:nvPr/>
        </p:nvSpPr>
        <p:spPr>
          <a:xfrm>
            <a:off x="802702" y="3634120"/>
            <a:ext cx="8674479" cy="5792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https://</a:t>
            </a:r>
            <a:r>
              <a:rPr lang="en-US" altLang="ja-JP" sz="1400" dirty="0" err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www.youtube.com</a:t>
            </a:r>
            <a:r>
              <a:rPr lang="en-US" altLang="ja-JP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en-US" altLang="ja-JP" sz="1400" dirty="0" err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watch?v</a:t>
            </a:r>
            <a:r>
              <a:rPr lang="en-US" altLang="ja-JP" sz="1400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=</a:t>
            </a:r>
            <a:r>
              <a:rPr lang="en-US" altLang="ja-JP" sz="1400" dirty="0" err="1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eyiURwY_uao</a:t>
            </a:r>
            <a:endParaRPr lang="ja-JP" altLang="en-US" sz="1400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05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880</Words>
  <Application>Microsoft Macintosh PowerPoint</Application>
  <PresentationFormat>A4 210 x 297 mm</PresentationFormat>
  <Paragraphs>172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メイリオ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成功事例のご紹介から…</vt:lpstr>
      <vt:lpstr>50億円を生んだ菅谷式YouTube5大方針</vt:lpstr>
      <vt:lpstr>YouTubeの基本「ロングテール」を意識する</vt:lpstr>
      <vt:lpstr>YouTubeの基本「ロングテール」を意識する</vt:lpstr>
      <vt:lpstr>タイトルこそが御社の業績を10倍にする</vt:lpstr>
      <vt:lpstr>YouTubeタイトルの構築パターン</vt:lpstr>
      <vt:lpstr>効果的な説明文のつけ方・1</vt:lpstr>
      <vt:lpstr>実際の説明文の記載例</vt:lpstr>
      <vt:lpstr>ネタ切れを防止する5つの撮影パターン</vt:lpstr>
      <vt:lpstr>1 スタッフインタビュー　/　 2 本日の現場紹介</vt:lpstr>
      <vt:lpstr>3 お客様の声/　4 本日の現場紹介</vt:lpstr>
      <vt:lpstr>5 豆知識・情報提供</vt:lpstr>
      <vt:lpstr>動画撮影の実践計画策定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tsuneyoshi takayama</dc:creator>
  <cp:lastModifiedBy>高山恒孝</cp:lastModifiedBy>
  <cp:revision>147</cp:revision>
  <cp:lastPrinted>2021-03-08T11:23:14Z</cp:lastPrinted>
  <dcterms:created xsi:type="dcterms:W3CDTF">2020-04-07T01:42:55Z</dcterms:created>
  <dcterms:modified xsi:type="dcterms:W3CDTF">2021-03-08T11:32:01Z</dcterms:modified>
</cp:coreProperties>
</file>