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14" r:id="rId2"/>
    <p:sldId id="295" r:id="rId3"/>
    <p:sldId id="317" r:id="rId4"/>
    <p:sldId id="258" r:id="rId5"/>
    <p:sldId id="318" r:id="rId6"/>
    <p:sldId id="319" r:id="rId7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WAtQkq8Id7KY58aVlV1apwBZV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669046-ABAC-432D-91A2-14BF43AF5EA0}">
  <a:tblStyle styleId="{30669046-ABAC-432D-91A2-14BF43AF5EA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7"/>
    <p:restoredTop sz="94150"/>
  </p:normalViewPr>
  <p:slideViewPr>
    <p:cSldViewPr snapToGrid="0">
      <p:cViewPr varScale="1">
        <p:scale>
          <a:sx n="113" d="100"/>
          <a:sy n="113" d="100"/>
        </p:scale>
        <p:origin x="176" y="3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04FB314-1FE7-6A43-B55E-DC6A0BFD714B}" type="datetime1">
              <a:rPr lang="ja-JP" altLang="en-US" smtClean="0"/>
              <a:t>2021/8/26</a:t>
            </a:fld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544474" y="37418"/>
            <a:ext cx="8543925" cy="46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iryo"/>
              <a:buNone/>
              <a:defRPr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544474" y="920337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F73AC59-434C-3148-8067-7534936524E5}" type="datetime1">
              <a:rPr lang="ja-JP" altLang="en-US" smtClean="0"/>
              <a:t>2021/8/26</a:t>
            </a:fld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8FE903B-3054-E44C-AE19-287E5A0A8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D5DBAE5-63D4-664E-AF0E-1085D6342784}"/>
              </a:ext>
            </a:extLst>
          </p:cNvPr>
          <p:cNvCxnSpPr>
            <a:cxnSpLocks/>
          </p:cNvCxnSpPr>
          <p:nvPr userDrawn="1"/>
        </p:nvCxnSpPr>
        <p:spPr>
          <a:xfrm>
            <a:off x="393539" y="715177"/>
            <a:ext cx="3097806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D7AC-5CED-0547-BB07-2C979BE2DEE4}" type="datetime1">
              <a:rPr kumimoji="1" lang="ja-JP" altLang="en-US" smtClean="0"/>
              <a:t>2021/8/26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29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13515C8-5F74-6841-8972-B1233D734EB6}" type="datetime1">
              <a:rPr lang="ja-JP" altLang="en-US" smtClean="0"/>
              <a:t>2021/8/26</a:t>
            </a:fld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7A72814-EBC1-1A4D-87D1-473C2EE4F474}" type="datetime1">
              <a:rPr lang="ja-JP" altLang="en-US" smtClean="0"/>
              <a:t>2021/8/26</a:t>
            </a:fld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9FB9A69-05A5-E34A-8054-B8A3A0C38A83}" type="datetime1">
              <a:rPr lang="ja-JP" altLang="en-US" smtClean="0"/>
              <a:t>2021/8/26</a:t>
            </a:fld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340B3B0-CCBF-C94D-BF9A-371AB3376AE9}" type="datetime1">
              <a:rPr lang="ja-JP" altLang="en-US" smtClean="0"/>
              <a:t>2021/8/26</a:t>
            </a:fld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8B8BD82-1101-BF49-BC4F-6D6593B473FC}" type="datetime1">
              <a:rPr lang="ja-JP" altLang="en-US" smtClean="0"/>
              <a:t>2021/8/26</a:t>
            </a:fld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5A51F8C-47DC-DC46-9AE3-D22E88FEB133}" type="datetime1">
              <a:rPr lang="ja-JP" altLang="en-US" smtClean="0"/>
              <a:t>2021/8/26</a:t>
            </a:fld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22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1B43EB9-E231-BB4D-9299-8EFCC8307B3F}" type="datetime1">
              <a:rPr lang="ja-JP" altLang="en-US" smtClean="0"/>
              <a:t>2021/8/26</a:t>
            </a:fld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A05673A-B82D-584D-B3BF-BD3E58937BBC}" type="datetime1">
              <a:rPr lang="ja-JP" altLang="en-US" smtClean="0"/>
              <a:t>2021/8/26</a:t>
            </a:fld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40A79AF-3ED0-D549-BE53-0F2E90D3AA78}" type="datetime1">
              <a:rPr lang="ja-JP" altLang="en-US" smtClean="0"/>
              <a:t>2021/8/26</a:t>
            </a:fld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226506" y="4613562"/>
            <a:ext cx="162737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0" b="0" i="0" u="none" strike="noStrike" cap="non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2021 年　 </a:t>
            </a:r>
            <a:r>
              <a:rPr lang="en-US" altLang="ja-JP" sz="1050" b="0" i="0" u="none" strike="noStrike" cap="none" dirty="0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8</a:t>
            </a:r>
            <a:r>
              <a:rPr lang="ja-JP" sz="1050" b="0" i="0" u="none" strike="noStrike" cap="non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月</a:t>
            </a:r>
            <a:endParaRPr sz="1050" b="0" i="0" u="none" strike="noStrike" cap="none" dirty="0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83D200-1F1C-2D40-9377-7F1CD0EF3DD4}"/>
              </a:ext>
            </a:extLst>
          </p:cNvPr>
          <p:cNvSpPr txBox="1"/>
          <p:nvPr/>
        </p:nvSpPr>
        <p:spPr>
          <a:xfrm>
            <a:off x="557643" y="3076022"/>
            <a:ext cx="470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人を集める </a:t>
            </a:r>
            <a:r>
              <a:rPr lang="en-US" altLang="ja-JP" sz="24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Google MAP </a:t>
            </a:r>
            <a:r>
              <a:rPr lang="ja-JP" altLang="en-US" sz="24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最適化</a:t>
            </a:r>
            <a:endParaRPr kumimoji="1" lang="ja-JP" altLang="en-US" sz="2400" b="1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A171B69-4332-DC49-BAFF-6C6BD2ACCBFB}"/>
              </a:ext>
            </a:extLst>
          </p:cNvPr>
          <p:cNvSpPr/>
          <p:nvPr/>
        </p:nvSpPr>
        <p:spPr>
          <a:xfrm>
            <a:off x="282222" y="406400"/>
            <a:ext cx="3589867" cy="688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4474" y="65640"/>
            <a:ext cx="8543925" cy="467802"/>
          </a:xfrm>
        </p:spPr>
        <p:txBody>
          <a:bodyPr/>
          <a:lstStyle/>
          <a:p>
            <a:pPr lvl="0"/>
            <a:r>
              <a:rPr lang="ja-JP" altLang="en-US" sz="1400"/>
              <a:t>なぜ今</a:t>
            </a:r>
            <a:r>
              <a:rPr lang="en-US" altLang="ja-JP" sz="1400" dirty="0"/>
              <a:t>MEO</a:t>
            </a:r>
            <a:r>
              <a:rPr lang="ja-JP" altLang="en-US" sz="1400"/>
              <a:t>が大事なのか？</a:t>
            </a:r>
            <a:endParaRPr lang="ja-JP" altLang="ja-JP" sz="1400" dirty="0"/>
          </a:p>
        </p:txBody>
      </p:sp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4B2A094-29B1-9647-AF42-A85A39A3C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29" b="49008"/>
          <a:stretch/>
        </p:blipFill>
        <p:spPr>
          <a:xfrm>
            <a:off x="6826827" y="1886274"/>
            <a:ext cx="2317173" cy="43447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D4ADAF7E-75EB-4649-96BC-39BC2F089E01}"/>
              </a:ext>
            </a:extLst>
          </p:cNvPr>
          <p:cNvSpPr txBox="1">
            <a:spLocks/>
          </p:cNvSpPr>
          <p:nvPr/>
        </p:nvSpPr>
        <p:spPr>
          <a:xfrm>
            <a:off x="0" y="739982"/>
            <a:ext cx="9144000" cy="3385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1600"/>
              <a:t>サイト横のボタンからの遷移数まとめ（</a:t>
            </a:r>
            <a:r>
              <a:rPr lang="en-US" altLang="ja-JP" sz="1600"/>
              <a:t>6/21〜30</a:t>
            </a:r>
            <a:r>
              <a:rPr lang="ja-JP" altLang="en-US" sz="1600"/>
              <a:t>）</a:t>
            </a:r>
            <a:endParaRPr lang="ja-JP" altLang="en-US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B5C328-7056-BD45-A092-075998324EBD}"/>
              </a:ext>
            </a:extLst>
          </p:cNvPr>
          <p:cNvSpPr txBox="1"/>
          <p:nvPr/>
        </p:nvSpPr>
        <p:spPr>
          <a:xfrm>
            <a:off x="258290" y="739982"/>
            <a:ext cx="8830109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モバイル（スマートフォン）でのインターネット利用が多くなった今、</a:t>
            </a:r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Google</a:t>
            </a: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は検索の内容だけでなく、</a:t>
            </a: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ユーザーの「位置情報」「個人情報」（趣味趣向）に合わせた、検索結果を表示するようになりました。</a:t>
            </a: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659FCD-900B-FE4E-8776-5C683D3D340B}"/>
              </a:ext>
            </a:extLst>
          </p:cNvPr>
          <p:cNvSpPr txBox="1"/>
          <p:nvPr/>
        </p:nvSpPr>
        <p:spPr>
          <a:xfrm>
            <a:off x="313891" y="1826685"/>
            <a:ext cx="6149137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そのため、“場所”に関係のある内容をブラウザや</a:t>
            </a:r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Google</a:t>
            </a: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で検索すると、</a:t>
            </a:r>
            <a:b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</a:b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上部に</a:t>
            </a:r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MAP</a:t>
            </a: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の検索結果を掲載することが多くなりました。</a:t>
            </a: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MAP</a:t>
            </a: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情報の中には、写真、</a:t>
            </a:r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HP</a:t>
            </a: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へのリンクの他、ユーザー評価やユーザーの生の声が掲載され、そこで閲覧者による第一次評価が行われます。</a:t>
            </a: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そのため、</a:t>
            </a:r>
            <a:r>
              <a:rPr lang="en-US" altLang="ja-JP" sz="14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214174-096C-9E41-97C5-67E75F18A91B}"/>
              </a:ext>
            </a:extLst>
          </p:cNvPr>
          <p:cNvSpPr txBox="1"/>
          <p:nvPr/>
        </p:nvSpPr>
        <p:spPr>
          <a:xfrm>
            <a:off x="253344" y="4990624"/>
            <a:ext cx="590481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u="sng" dirty="0">
                <a:solidFill>
                  <a:srgbClr val="008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MEO</a:t>
            </a:r>
            <a:r>
              <a:rPr lang="ja-JP" altLang="en-US" sz="1600" b="1" u="sng">
                <a:solidFill>
                  <a:srgbClr val="008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＝マップエンジン最適化（</a:t>
            </a:r>
            <a:r>
              <a:rPr lang="en-US" altLang="ja-JP" sz="1600" b="1" u="sng" dirty="0">
                <a:solidFill>
                  <a:srgbClr val="008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Map Engine Optimization</a:t>
            </a:r>
            <a:r>
              <a:rPr lang="ja-JP" altLang="en-US" sz="1600" b="1" u="sng">
                <a:solidFill>
                  <a:srgbClr val="008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）は今実施しなくてはいけない対策なのです。</a:t>
            </a:r>
            <a:endParaRPr lang="en-US" altLang="ja-JP" sz="1400" b="1" u="sng" dirty="0">
              <a:solidFill>
                <a:srgbClr val="0080FF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222E243A-B2AD-A248-B811-3F833374A0CC}"/>
              </a:ext>
            </a:extLst>
          </p:cNvPr>
          <p:cNvSpPr/>
          <p:nvPr/>
        </p:nvSpPr>
        <p:spPr>
          <a:xfrm>
            <a:off x="6682154" y="2813538"/>
            <a:ext cx="2690446" cy="3304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97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D29FD1F-2200-FA49-B8DE-DC27CD8D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ja-JP" dirty="0"/>
              <a:t>MEO</a:t>
            </a:r>
            <a:endParaRPr lang="ja-JP" altLang="en-US"/>
          </a:p>
        </p:txBody>
      </p:sp>
      <p:pic>
        <p:nvPicPr>
          <p:cNvPr id="18" name="図 1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B713597-883D-1D49-9556-049953BD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71" y="3366491"/>
            <a:ext cx="1326524" cy="28971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2253546-82A7-2845-AAEB-964FA7542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629" b="49008"/>
          <a:stretch/>
        </p:blipFill>
        <p:spPr>
          <a:xfrm>
            <a:off x="6092247" y="674243"/>
            <a:ext cx="1326524" cy="24872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図 20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8F4A0CC7-F1A2-1E49-956A-7A357F589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597"/>
          <a:stretch/>
        </p:blipFill>
        <p:spPr>
          <a:xfrm>
            <a:off x="322338" y="685734"/>
            <a:ext cx="5582937" cy="51297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スライド番号プレースホルダー 1">
            <a:extLst>
              <a:ext uri="{FF2B5EF4-FFF2-40B4-BE49-F238E27FC236}">
                <a16:creationId xmlns:a16="http://schemas.microsoft.com/office/drawing/2014/main" id="{126D1D7C-4495-C449-8F10-130F6DA9B309}"/>
              </a:ext>
            </a:extLst>
          </p:cNvPr>
          <p:cNvSpPr txBox="1">
            <a:spLocks/>
          </p:cNvSpPr>
          <p:nvPr/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2096DB0-9BC8-E346-90A1-2CC225A6F67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ECBCC13-D035-544B-B41D-05D1EE727C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260" b="75455"/>
          <a:stretch/>
        </p:blipFill>
        <p:spPr>
          <a:xfrm>
            <a:off x="8205053" y="752259"/>
            <a:ext cx="1206828" cy="59692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円/楕円 25">
            <a:extLst>
              <a:ext uri="{FF2B5EF4-FFF2-40B4-BE49-F238E27FC236}">
                <a16:creationId xmlns:a16="http://schemas.microsoft.com/office/drawing/2014/main" id="{75B7FCE1-9BEA-FB4D-BE63-219853DCBE5D}"/>
              </a:ext>
            </a:extLst>
          </p:cNvPr>
          <p:cNvSpPr/>
          <p:nvPr/>
        </p:nvSpPr>
        <p:spPr>
          <a:xfrm>
            <a:off x="6028598" y="1683816"/>
            <a:ext cx="1453821" cy="335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カギ線コネクタ 26">
            <a:extLst>
              <a:ext uri="{FF2B5EF4-FFF2-40B4-BE49-F238E27FC236}">
                <a16:creationId xmlns:a16="http://schemas.microsoft.com/office/drawing/2014/main" id="{7D4A98CB-5DDB-064D-922A-87AD89110AFD}"/>
              </a:ext>
            </a:extLst>
          </p:cNvPr>
          <p:cNvCxnSpPr>
            <a:cxnSpLocks/>
            <a:stCxn id="26" idx="6"/>
            <a:endCxn id="31" idx="3"/>
          </p:cNvCxnSpPr>
          <p:nvPr/>
        </p:nvCxnSpPr>
        <p:spPr>
          <a:xfrm>
            <a:off x="7482419" y="1851566"/>
            <a:ext cx="12700" cy="3773128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1D0FC8A-4798-DF46-97FA-F72FEAA9333F}"/>
              </a:ext>
            </a:extLst>
          </p:cNvPr>
          <p:cNvSpPr txBox="1"/>
          <p:nvPr/>
        </p:nvSpPr>
        <p:spPr>
          <a:xfrm>
            <a:off x="6196855" y="2954761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Google MAP</a:t>
            </a:r>
            <a:r>
              <a:rPr kumimoji="1" lang="ja-JP" altLang="en-US" sz="1200" b="1">
                <a:solidFill>
                  <a:srgbClr val="FF0000"/>
                </a:solidFill>
              </a:rPr>
              <a:t>の情報＆</a:t>
            </a:r>
            <a:br>
              <a:rPr kumimoji="1" lang="en-US" altLang="ja-JP" sz="1200" b="1" dirty="0">
                <a:solidFill>
                  <a:srgbClr val="FF0000"/>
                </a:solidFill>
              </a:rPr>
            </a:br>
            <a:r>
              <a:rPr kumimoji="1" lang="ja-JP" altLang="en-US" sz="1200" b="1">
                <a:solidFill>
                  <a:srgbClr val="FF0000"/>
                </a:solidFill>
              </a:rPr>
              <a:t>ユーザー</a:t>
            </a:r>
            <a:r>
              <a:rPr lang="ja-JP" altLang="en-US" sz="1200" b="1">
                <a:solidFill>
                  <a:srgbClr val="FF0000"/>
                </a:solidFill>
              </a:rPr>
              <a:t>評価が開く</a:t>
            </a:r>
            <a:endParaRPr kumimoji="1" lang="ja-JP" altLang="en-US" sz="1200" b="1">
              <a:solidFill>
                <a:srgbClr val="FF0000"/>
              </a:solidFill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100E4A9E-4FA3-394B-8C73-55B0FA7D0B0C}"/>
              </a:ext>
            </a:extLst>
          </p:cNvPr>
          <p:cNvSpPr/>
          <p:nvPr/>
        </p:nvSpPr>
        <p:spPr>
          <a:xfrm>
            <a:off x="3817830" y="1298865"/>
            <a:ext cx="1942750" cy="4516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3909A0-30A0-314C-AD59-26DE08728C0D}"/>
              </a:ext>
            </a:extLst>
          </p:cNvPr>
          <p:cNvSpPr txBox="1"/>
          <p:nvPr/>
        </p:nvSpPr>
        <p:spPr>
          <a:xfrm>
            <a:off x="4471895" y="599597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/>
              <a:t>この評価は、</a:t>
            </a:r>
            <a:endParaRPr kumimoji="1" lang="en-US" altLang="ja-JP" sz="1200" b="1" u="sng" dirty="0"/>
          </a:p>
          <a:p>
            <a:r>
              <a:rPr kumimoji="1" lang="ja-JP" altLang="en-US" sz="1200" b="1" u="sng"/>
              <a:t>検討中のユーザーに</a:t>
            </a:r>
            <a:endParaRPr kumimoji="1" lang="en-US" altLang="ja-JP" sz="1200" b="1" u="sng" dirty="0"/>
          </a:p>
          <a:p>
            <a:r>
              <a:rPr kumimoji="1" lang="ja-JP" altLang="en-US" sz="1200" b="1" u="sng"/>
              <a:t>非常によくみられています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E4D36854-8DCC-7D4F-9FDC-9629160D771F}"/>
              </a:ext>
            </a:extLst>
          </p:cNvPr>
          <p:cNvSpPr/>
          <p:nvPr/>
        </p:nvSpPr>
        <p:spPr>
          <a:xfrm>
            <a:off x="6092246" y="5068185"/>
            <a:ext cx="1390173" cy="11130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FB2905C-CDDE-C54D-B447-84AA6459B344}"/>
              </a:ext>
            </a:extLst>
          </p:cNvPr>
          <p:cNvSpPr txBox="1"/>
          <p:nvPr/>
        </p:nvSpPr>
        <p:spPr>
          <a:xfrm>
            <a:off x="8095740" y="543438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latin typeface="Meiryo" panose="020B0604030504040204" pitchFamily="34" charset="-128"/>
                <a:ea typeface="Meiryo" panose="020B0604030504040204" pitchFamily="34" charset="-128"/>
              </a:rPr>
              <a:t>▼</a:t>
            </a:r>
            <a:r>
              <a:rPr kumimoji="1" lang="ja-JP" altLang="en-US" sz="1000">
                <a:latin typeface="Meiryo" panose="020B0604030504040204" pitchFamily="34" charset="-128"/>
                <a:ea typeface="Meiryo" panose="020B0604030504040204" pitchFamily="34" charset="-128"/>
              </a:rPr>
              <a:t>他社様の事例</a:t>
            </a:r>
          </a:p>
        </p:txBody>
      </p:sp>
    </p:spTree>
    <p:extLst>
      <p:ext uri="{BB962C8B-B14F-4D97-AF65-F5344CB8AC3E}">
        <p14:creationId xmlns:p14="http://schemas.microsoft.com/office/powerpoint/2010/main" val="37288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384721" y="6427235"/>
            <a:ext cx="2228850" cy="365125"/>
          </a:xfrm>
        </p:spPr>
        <p:txBody>
          <a:bodyPr/>
          <a:lstStyle/>
          <a:p>
            <a:fld id="{62096DB0-9BC8-E346-90A1-2CC225A6F67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4474" y="65640"/>
            <a:ext cx="8543925" cy="467802"/>
          </a:xfrm>
        </p:spPr>
        <p:txBody>
          <a:bodyPr/>
          <a:lstStyle/>
          <a:p>
            <a:pPr lvl="0"/>
            <a:r>
              <a:rPr lang="ja-JP" altLang="en-US" sz="1400"/>
              <a:t>では何をするのか？</a:t>
            </a:r>
            <a:endParaRPr lang="ja-JP" altLang="ja-JP" sz="1400" dirty="0"/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2765C3F3-5B9F-E243-8EA8-97D1600F4D4B}"/>
              </a:ext>
            </a:extLst>
          </p:cNvPr>
          <p:cNvSpPr txBox="1">
            <a:spLocks/>
          </p:cNvSpPr>
          <p:nvPr/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2096DB0-9BC8-E346-90A1-2CC225A6F67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21" name="コンテンツ プレースホルダー 3">
            <a:extLst>
              <a:ext uri="{FF2B5EF4-FFF2-40B4-BE49-F238E27FC236}">
                <a16:creationId xmlns:a16="http://schemas.microsoft.com/office/drawing/2014/main" id="{76A2B14B-3EA0-2C49-88C6-83D10E2EF659}"/>
              </a:ext>
            </a:extLst>
          </p:cNvPr>
          <p:cNvSpPr txBox="1">
            <a:spLocks/>
          </p:cNvSpPr>
          <p:nvPr/>
        </p:nvSpPr>
        <p:spPr>
          <a:xfrm>
            <a:off x="544474" y="813903"/>
            <a:ext cx="8870460" cy="90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1200" dirty="0" err="1"/>
              <a:t>BtoC</a:t>
            </a:r>
            <a:r>
              <a:rPr lang="ja-JP" altLang="en-US" sz="1200"/>
              <a:t>のサービスを展開されている企業様に関しましては、</a:t>
            </a:r>
            <a:r>
              <a:rPr lang="en-US" altLang="ja-JP" sz="1200" dirty="0"/>
              <a:t>Google MAP </a:t>
            </a:r>
            <a:r>
              <a:rPr lang="ja-JP" altLang="en-US" sz="1200"/>
              <a:t>対策は、主にスマートフォンで考えていきます。</a:t>
            </a:r>
            <a:endParaRPr lang="en-US" altLang="ja-JP" sz="1200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A6B9E2A-846C-E04A-8A76-B753B44E2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363" b="85319"/>
          <a:stretch/>
        </p:blipFill>
        <p:spPr>
          <a:xfrm>
            <a:off x="727015" y="1494040"/>
            <a:ext cx="1765413" cy="50890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9F303EA-DB9C-A748-8BBC-75FDB05A4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82" r="-2363" b="70637"/>
          <a:stretch/>
        </p:blipFill>
        <p:spPr>
          <a:xfrm>
            <a:off x="2971193" y="1494040"/>
            <a:ext cx="1765413" cy="50890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319C6B6-EF16-0E46-87C6-F03DEDCEF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64" r="-2363" b="55956"/>
          <a:stretch/>
        </p:blipFill>
        <p:spPr>
          <a:xfrm>
            <a:off x="5215371" y="1494040"/>
            <a:ext cx="1765413" cy="50890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82D9650-4CA7-774B-A0B7-9EB1619A3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43" r="-2363" b="41277"/>
          <a:stretch/>
        </p:blipFill>
        <p:spPr>
          <a:xfrm>
            <a:off x="7459550" y="1494041"/>
            <a:ext cx="1765413" cy="50890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0AED020-5FAD-0445-AAF8-D608CA64723D}"/>
              </a:ext>
            </a:extLst>
          </p:cNvPr>
          <p:cNvSpPr/>
          <p:nvPr/>
        </p:nvSpPr>
        <p:spPr>
          <a:xfrm>
            <a:off x="665128" y="1372564"/>
            <a:ext cx="1889185" cy="12573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4152E-26DA-C744-AA0E-EE6C3EFBC53D}"/>
              </a:ext>
            </a:extLst>
          </p:cNvPr>
          <p:cNvSpPr txBox="1"/>
          <p:nvPr/>
        </p:nvSpPr>
        <p:spPr>
          <a:xfrm>
            <a:off x="889010" y="175619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>
                <a:solidFill>
                  <a:srgbClr val="FF0000"/>
                </a:solidFill>
              </a:rPr>
              <a:t>写真登録で</a:t>
            </a:r>
            <a:br>
              <a:rPr lang="en-US" altLang="ja-JP" sz="1400" b="1" dirty="0">
                <a:solidFill>
                  <a:srgbClr val="FF0000"/>
                </a:solidFill>
              </a:rPr>
            </a:br>
            <a:r>
              <a:rPr lang="ja-JP" altLang="en-US" sz="1400" b="1">
                <a:solidFill>
                  <a:srgbClr val="FF0000"/>
                </a:solidFill>
              </a:rPr>
              <a:t>イメージアップ</a:t>
            </a:r>
            <a:endParaRPr kumimoji="1" lang="ja-JP" altLang="en-US" sz="1400" b="1">
              <a:solidFill>
                <a:srgbClr val="FF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BD148BF-772B-9E40-B640-CFA1A5C39D17}"/>
              </a:ext>
            </a:extLst>
          </p:cNvPr>
          <p:cNvSpPr/>
          <p:nvPr/>
        </p:nvSpPr>
        <p:spPr>
          <a:xfrm>
            <a:off x="681037" y="3188525"/>
            <a:ext cx="1889185" cy="54527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72FB3F-31E0-474B-8CC3-4148CD207F1F}"/>
              </a:ext>
            </a:extLst>
          </p:cNvPr>
          <p:cNvSpPr txBox="1"/>
          <p:nvPr/>
        </p:nvSpPr>
        <p:spPr>
          <a:xfrm>
            <a:off x="575750" y="3330994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>
                <a:solidFill>
                  <a:srgbClr val="FF0000"/>
                </a:solidFill>
              </a:rPr>
              <a:t>基本情報の正しい設定</a:t>
            </a:r>
            <a:endParaRPr kumimoji="1" lang="ja-JP" altLang="en-US" sz="1400" b="1">
              <a:solidFill>
                <a:srgbClr val="FF0000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032945A-5A92-D445-A887-19F9D545DDC4}"/>
              </a:ext>
            </a:extLst>
          </p:cNvPr>
          <p:cNvSpPr/>
          <p:nvPr/>
        </p:nvSpPr>
        <p:spPr>
          <a:xfrm>
            <a:off x="2890837" y="2744025"/>
            <a:ext cx="1889185" cy="124377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25F2C8F-368B-FE47-B32C-41AC22DCB825}"/>
              </a:ext>
            </a:extLst>
          </p:cNvPr>
          <p:cNvSpPr txBox="1"/>
          <p:nvPr/>
        </p:nvSpPr>
        <p:spPr>
          <a:xfrm>
            <a:off x="2563322" y="2880748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>
                <a:solidFill>
                  <a:srgbClr val="FF0000"/>
                </a:solidFill>
              </a:rPr>
              <a:t>ユーザーに対しての</a:t>
            </a:r>
            <a:br>
              <a:rPr lang="en-US" altLang="ja-JP" sz="1400" b="1" dirty="0">
                <a:solidFill>
                  <a:srgbClr val="FF0000"/>
                </a:solidFill>
              </a:rPr>
            </a:br>
            <a:r>
              <a:rPr lang="ja-JP" altLang="en-US" sz="1400" b="1">
                <a:solidFill>
                  <a:srgbClr val="FF0000"/>
                </a:solidFill>
              </a:rPr>
              <a:t>コメント返信の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1400" b="1">
                <a:solidFill>
                  <a:srgbClr val="FF0000"/>
                </a:solidFill>
              </a:rPr>
              <a:t>ポリシー策定</a:t>
            </a:r>
            <a:endParaRPr kumimoji="1" lang="ja-JP" altLang="en-US" sz="1400" b="1">
              <a:solidFill>
                <a:srgbClr val="FF0000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BAF9A09-C945-364F-988F-CB4BF3CEDCE3}"/>
              </a:ext>
            </a:extLst>
          </p:cNvPr>
          <p:cNvSpPr/>
          <p:nvPr/>
        </p:nvSpPr>
        <p:spPr>
          <a:xfrm>
            <a:off x="5138737" y="2947225"/>
            <a:ext cx="1889185" cy="2190023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5463A6B-B723-FB49-95D8-C5080E74D707}"/>
              </a:ext>
            </a:extLst>
          </p:cNvPr>
          <p:cNvSpPr txBox="1"/>
          <p:nvPr/>
        </p:nvSpPr>
        <p:spPr>
          <a:xfrm>
            <a:off x="5304024" y="3388748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>
                <a:solidFill>
                  <a:srgbClr val="FF0000"/>
                </a:solidFill>
              </a:rPr>
              <a:t>お知らせや</a:t>
            </a:r>
            <a:br>
              <a:rPr lang="en-US" altLang="ja-JP" sz="1400" b="1" dirty="0">
                <a:solidFill>
                  <a:srgbClr val="FF0000"/>
                </a:solidFill>
              </a:rPr>
            </a:br>
            <a:r>
              <a:rPr lang="ja-JP" altLang="en-US" sz="1400" b="1">
                <a:solidFill>
                  <a:srgbClr val="FF0000"/>
                </a:solidFill>
              </a:rPr>
              <a:t>イベントの</a:t>
            </a:r>
            <a:br>
              <a:rPr lang="en-US" altLang="ja-JP" sz="1400" b="1" dirty="0">
                <a:solidFill>
                  <a:srgbClr val="FF0000"/>
                </a:solidFill>
              </a:rPr>
            </a:br>
            <a:r>
              <a:rPr lang="ja-JP" altLang="en-US" sz="1400" b="1">
                <a:solidFill>
                  <a:srgbClr val="FF0000"/>
                </a:solidFill>
              </a:rPr>
              <a:t>投稿・管理を実施</a:t>
            </a:r>
            <a:endParaRPr kumimoji="1" lang="ja-JP" alt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4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3517D8B-C6D4-614D-A798-31122DD9F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29" b="49008"/>
          <a:stretch/>
        </p:blipFill>
        <p:spPr>
          <a:xfrm>
            <a:off x="5676095" y="1863916"/>
            <a:ext cx="2317173" cy="43447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4474" y="65640"/>
            <a:ext cx="8543925" cy="467802"/>
          </a:xfrm>
        </p:spPr>
        <p:txBody>
          <a:bodyPr/>
          <a:lstStyle/>
          <a:p>
            <a:pPr lvl="0"/>
            <a:r>
              <a:rPr lang="ja-JP" altLang="en-US" sz="1400"/>
              <a:t>まずは正しいデータ登録を実施します。</a:t>
            </a:r>
            <a:endParaRPr lang="ja-JP" altLang="ja-JP" sz="1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44474" y="813903"/>
            <a:ext cx="8870460" cy="906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1200"/>
              <a:t>複数アカウントをお持ちの場合には、オーナー申請（承認）を行なった上で、店舗ごとに切り分けをしていただきます。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/>
              <a:t>基本的に、地図情報に紐づいた情報発信となります。</a:t>
            </a:r>
            <a:endParaRPr lang="en-US" altLang="ja-JP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93E0CD2-7F29-464E-B51D-873C146903E2}"/>
              </a:ext>
            </a:extLst>
          </p:cNvPr>
          <p:cNvSpPr txBox="1"/>
          <p:nvPr/>
        </p:nvSpPr>
        <p:spPr>
          <a:xfrm>
            <a:off x="7816002" y="4131268"/>
            <a:ext cx="2056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/>
              <a:t>←　ユーザーはここから</a:t>
            </a:r>
            <a:br>
              <a:rPr lang="en-US" altLang="ja-JP" sz="1200" b="1" dirty="0"/>
            </a:br>
            <a:r>
              <a:rPr lang="ja-JP" altLang="en-US" sz="1200" b="1"/>
              <a:t>　　電話をかけたり、</a:t>
            </a:r>
            <a:endParaRPr lang="en-US" altLang="ja-JP" sz="1200" b="1" dirty="0"/>
          </a:p>
          <a:p>
            <a:r>
              <a:rPr lang="ja-JP" altLang="en-US" sz="1200" b="1"/>
              <a:t>　　</a:t>
            </a:r>
            <a:r>
              <a:rPr lang="en-US" altLang="ja-JP" sz="1200" b="1" dirty="0"/>
              <a:t>HP</a:t>
            </a:r>
            <a:r>
              <a:rPr lang="ja-JP" altLang="en-US" sz="1200" b="1"/>
              <a:t>を見ることに慣れて</a:t>
            </a:r>
            <a:br>
              <a:rPr lang="en-US" altLang="ja-JP" sz="1200" b="1" dirty="0"/>
            </a:br>
            <a:r>
              <a:rPr lang="ja-JP" altLang="en-US" sz="1200" b="1"/>
              <a:t>　　きています。</a:t>
            </a:r>
            <a:endParaRPr kumimoji="1" lang="ja-JP" altLang="en-US" sz="1200" b="1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4C05B6-0911-6344-BAA7-7669DA99BDFD}"/>
              </a:ext>
            </a:extLst>
          </p:cNvPr>
          <p:cNvSpPr/>
          <p:nvPr/>
        </p:nvSpPr>
        <p:spPr>
          <a:xfrm>
            <a:off x="607974" y="2574181"/>
            <a:ext cx="2032000" cy="404312"/>
          </a:xfrm>
          <a:prstGeom prst="rect">
            <a:avLst/>
          </a:prstGeom>
          <a:noFill/>
          <a:ln>
            <a:solidFill>
              <a:srgbClr val="03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03257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ビジネス所有者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3A9472-1264-E046-8DD4-C867BF8EFA53}"/>
              </a:ext>
            </a:extLst>
          </p:cNvPr>
          <p:cNvSpPr txBox="1"/>
          <p:nvPr/>
        </p:nvSpPr>
        <p:spPr>
          <a:xfrm>
            <a:off x="544474" y="3039007"/>
            <a:ext cx="258275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/>
              <a:t>１つの</a:t>
            </a:r>
            <a:r>
              <a:rPr kumimoji="1" lang="en-US" altLang="ja-JP" sz="1200" b="1" dirty="0"/>
              <a:t>Google</a:t>
            </a:r>
            <a:r>
              <a:rPr kumimoji="1" lang="ja-JP" altLang="en-US" sz="1200" b="1"/>
              <a:t>アカウントで管理</a:t>
            </a:r>
            <a:endParaRPr kumimoji="1" lang="en-US" altLang="ja-JP" sz="1200" b="1" dirty="0"/>
          </a:p>
          <a:p>
            <a:r>
              <a:rPr lang="ja-JP" altLang="en-US" sz="1100" b="1"/>
              <a:t>・管理者は複数名設定することも可能</a:t>
            </a:r>
            <a:endParaRPr kumimoji="1" lang="ja-JP" altLang="en-US" sz="1100" b="1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F423F0D-663E-A243-8E39-C3026DE77A5C}"/>
              </a:ext>
            </a:extLst>
          </p:cNvPr>
          <p:cNvSpPr/>
          <p:nvPr/>
        </p:nvSpPr>
        <p:spPr>
          <a:xfrm>
            <a:off x="3598603" y="2588518"/>
            <a:ext cx="1653803" cy="404312"/>
          </a:xfrm>
          <a:prstGeom prst="rect">
            <a:avLst/>
          </a:prstGeom>
          <a:noFill/>
          <a:ln>
            <a:solidFill>
              <a:srgbClr val="03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03257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店舗</a:t>
            </a:r>
            <a:r>
              <a:rPr kumimoji="1" lang="en-US" altLang="ja-JP" sz="1200" b="1" dirty="0">
                <a:solidFill>
                  <a:srgbClr val="03257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A</a:t>
            </a:r>
            <a:endParaRPr kumimoji="1" lang="ja-JP" altLang="en-US" sz="1200" b="1">
              <a:solidFill>
                <a:srgbClr val="03257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6182EC9-DB3B-5043-99D4-55975C37C952}"/>
              </a:ext>
            </a:extLst>
          </p:cNvPr>
          <p:cNvSpPr/>
          <p:nvPr/>
        </p:nvSpPr>
        <p:spPr>
          <a:xfrm>
            <a:off x="3598603" y="3098461"/>
            <a:ext cx="1653803" cy="404312"/>
          </a:xfrm>
          <a:prstGeom prst="rect">
            <a:avLst/>
          </a:prstGeom>
          <a:noFill/>
          <a:ln>
            <a:solidFill>
              <a:srgbClr val="03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03257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店舗</a:t>
            </a:r>
            <a:r>
              <a:rPr lang="en-US" altLang="ja-JP" sz="1200" b="1" dirty="0">
                <a:solidFill>
                  <a:srgbClr val="03257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B</a:t>
            </a:r>
            <a:endParaRPr kumimoji="1" lang="ja-JP" altLang="en-US" sz="1200" b="1">
              <a:solidFill>
                <a:srgbClr val="03257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3B48428-825E-2247-8E5C-19514E767AA3}"/>
              </a:ext>
            </a:extLst>
          </p:cNvPr>
          <p:cNvSpPr/>
          <p:nvPr/>
        </p:nvSpPr>
        <p:spPr>
          <a:xfrm>
            <a:off x="3598603" y="3614890"/>
            <a:ext cx="1653803" cy="404312"/>
          </a:xfrm>
          <a:prstGeom prst="rect">
            <a:avLst/>
          </a:prstGeom>
          <a:noFill/>
          <a:ln>
            <a:solidFill>
              <a:srgbClr val="03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rgbClr val="03257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店舗</a:t>
            </a:r>
            <a:r>
              <a:rPr lang="en-US" altLang="ja-JP" sz="1200" dirty="0">
                <a:solidFill>
                  <a:srgbClr val="03257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C</a:t>
            </a:r>
            <a:endParaRPr kumimoji="1" lang="ja-JP" altLang="en-US" sz="1200">
              <a:solidFill>
                <a:srgbClr val="03257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cxnSp>
        <p:nvCxnSpPr>
          <p:cNvPr id="31" name="カギ線コネクタ 30">
            <a:extLst>
              <a:ext uri="{FF2B5EF4-FFF2-40B4-BE49-F238E27FC236}">
                <a16:creationId xmlns:a16="http://schemas.microsoft.com/office/drawing/2014/main" id="{4B4A6065-9934-9B47-8670-DDB633EC178D}"/>
              </a:ext>
            </a:extLst>
          </p:cNvPr>
          <p:cNvCxnSpPr>
            <a:cxnSpLocks/>
            <a:stCxn id="5" idx="3"/>
            <a:endCxn id="30" idx="1"/>
          </p:cNvCxnSpPr>
          <p:nvPr/>
        </p:nvCxnSpPr>
        <p:spPr>
          <a:xfrm>
            <a:off x="2639974" y="2776337"/>
            <a:ext cx="958629" cy="104070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カギ線コネクタ 31">
            <a:extLst>
              <a:ext uri="{FF2B5EF4-FFF2-40B4-BE49-F238E27FC236}">
                <a16:creationId xmlns:a16="http://schemas.microsoft.com/office/drawing/2014/main" id="{AC001392-F68A-1843-A6E2-4AEB6A6F3C20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>
            <a:off x="2639974" y="2776337"/>
            <a:ext cx="958629" cy="5242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カギ線コネクタ 34">
            <a:extLst>
              <a:ext uri="{FF2B5EF4-FFF2-40B4-BE49-F238E27FC236}">
                <a16:creationId xmlns:a16="http://schemas.microsoft.com/office/drawing/2014/main" id="{0700AC93-A325-9546-B973-190C275F645A}"/>
              </a:ext>
            </a:extLst>
          </p:cNvPr>
          <p:cNvCxnSpPr>
            <a:cxnSpLocks/>
            <a:stCxn id="5" idx="3"/>
            <a:endCxn id="28" idx="1"/>
          </p:cNvCxnSpPr>
          <p:nvPr/>
        </p:nvCxnSpPr>
        <p:spPr>
          <a:xfrm>
            <a:off x="2639974" y="2776337"/>
            <a:ext cx="958629" cy="143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618E1F6-2ACD-364D-8C29-C7A9D60F830D}"/>
              </a:ext>
            </a:extLst>
          </p:cNvPr>
          <p:cNvSpPr txBox="1"/>
          <p:nvPr/>
        </p:nvSpPr>
        <p:spPr>
          <a:xfrm>
            <a:off x="3557257" y="2312346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/>
              <a:t>店舗ごとに紐付ける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CB66852-6F10-5543-899F-689C13D68160}"/>
              </a:ext>
            </a:extLst>
          </p:cNvPr>
          <p:cNvSpPr txBox="1"/>
          <p:nvPr/>
        </p:nvSpPr>
        <p:spPr>
          <a:xfrm>
            <a:off x="7816002" y="2856034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/>
              <a:t>←　店舗ごとの管理です。</a:t>
            </a:r>
            <a:endParaRPr kumimoji="1" lang="ja-JP" altLang="en-US" sz="1200" b="1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7284F06-DD7B-D449-9060-2D8447AF3E80}"/>
              </a:ext>
            </a:extLst>
          </p:cNvPr>
          <p:cNvSpPr/>
          <p:nvPr/>
        </p:nvSpPr>
        <p:spPr>
          <a:xfrm>
            <a:off x="682077" y="4131268"/>
            <a:ext cx="4660249" cy="2329684"/>
          </a:xfrm>
          <a:prstGeom prst="rect">
            <a:avLst/>
          </a:prstGeom>
          <a:noFill/>
          <a:ln>
            <a:solidFill>
              <a:srgbClr val="0325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Google </a:t>
            </a:r>
            <a:r>
              <a:rPr kumimoji="1" lang="ja-JP" altLang="en-US" sz="140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マイビジネスでまずやるべきこと</a:t>
            </a:r>
            <a:endParaRPr kumimoji="1" lang="en-US" altLang="ja-JP" sz="1400" dirty="0">
              <a:solidFill>
                <a:schemeClr val="tx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chemeClr val="tx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１、写真の登録（魅力ある写真の登録）</a:t>
            </a:r>
            <a:endParaRPr kumimoji="1" lang="en-US" altLang="ja-JP" sz="1200" dirty="0">
              <a:solidFill>
                <a:schemeClr val="tx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２、電話番号や</a:t>
            </a:r>
            <a:r>
              <a:rPr lang="en-US" altLang="ja-JP" sz="1200" dirty="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URL</a:t>
            </a:r>
            <a:r>
              <a:rPr lang="ja-JP" altLang="en-US" sz="120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、自己紹介の登録（正しいか確認する）</a:t>
            </a:r>
            <a:endParaRPr lang="en-US" altLang="ja-JP" sz="1200" dirty="0">
              <a:solidFill>
                <a:schemeClr val="tx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３、投稿（お知らせの発信）</a:t>
            </a:r>
            <a:endParaRPr kumimoji="1" lang="en-US" altLang="ja-JP" sz="1200" dirty="0">
              <a:solidFill>
                <a:schemeClr val="tx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４、ユーザー投稿に対する、対応ポリシーの策定</a:t>
            </a:r>
            <a:endParaRPr kumimoji="1" lang="en-US" altLang="ja-JP" sz="1200" dirty="0">
              <a:solidFill>
                <a:schemeClr val="tx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tx1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５、ユーザーとのコミュニケーション開始</a:t>
            </a:r>
            <a:endParaRPr kumimoji="1" lang="ja-JP" altLang="en-US" sz="1200">
              <a:solidFill>
                <a:schemeClr val="tx1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AF9E03B-70E7-3D4A-AA4B-C65B51437562}"/>
              </a:ext>
            </a:extLst>
          </p:cNvPr>
          <p:cNvSpPr txBox="1"/>
          <p:nvPr/>
        </p:nvSpPr>
        <p:spPr>
          <a:xfrm>
            <a:off x="544474" y="1835045"/>
            <a:ext cx="4660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>
                <a:solidFill>
                  <a:srgbClr val="032570"/>
                </a:solidFill>
              </a:rPr>
              <a:t>● </a:t>
            </a:r>
            <a:r>
              <a:rPr lang="en-US" altLang="ja-JP" sz="1500" b="1" dirty="0">
                <a:solidFill>
                  <a:srgbClr val="032570"/>
                </a:solidFill>
              </a:rPr>
              <a:t>Google</a:t>
            </a:r>
            <a:r>
              <a:rPr lang="ja-JP" altLang="en-US" sz="1500" b="1">
                <a:solidFill>
                  <a:srgbClr val="032570"/>
                </a:solidFill>
              </a:rPr>
              <a:t>マイビジネスの管理画面から設定できます。</a:t>
            </a:r>
            <a:endParaRPr kumimoji="1" lang="ja-JP" altLang="en-US" sz="1500" b="1">
              <a:solidFill>
                <a:srgbClr val="0325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6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44474" y="65640"/>
            <a:ext cx="8543925" cy="467802"/>
          </a:xfrm>
        </p:spPr>
        <p:txBody>
          <a:bodyPr/>
          <a:lstStyle/>
          <a:p>
            <a:pPr lvl="0"/>
            <a:r>
              <a:rPr lang="en-US" altLang="ja-JP" sz="1400" dirty="0"/>
              <a:t>Google</a:t>
            </a:r>
            <a:r>
              <a:rPr lang="ja-JP" altLang="en-US" sz="1400"/>
              <a:t>マイビジネス運用</a:t>
            </a:r>
            <a:endParaRPr lang="ja-JP" altLang="ja-JP" sz="1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44474" y="813903"/>
            <a:ext cx="8870460" cy="906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1200"/>
              <a:t>クチコミや投稿の運用で、閲覧しているユーザー対応を決めておきます。</a:t>
            </a:r>
            <a:endParaRPr lang="en-US" altLang="ja-JP" sz="12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200"/>
              <a:t>　「どのような場合にどのように対応するか」のポリシー（ルール）策定が重要 です。コメントは、返すのであれば全部返す方がいいと言われています。この際にポイントとなるのがクレーム処理です。</a:t>
            </a:r>
            <a:r>
              <a:rPr lang="en-US" altLang="ja-JP" sz="1200" dirty="0"/>
              <a:t>Google</a:t>
            </a:r>
            <a:r>
              <a:rPr lang="ja-JP" altLang="en-US" sz="1200"/>
              <a:t>の表示上で複数回のやり取りはマイナスイメージにつながるため、原則１回のみ丁寧にご返信するという運用が多いです。</a:t>
            </a:r>
            <a:endParaRPr lang="en-US" altLang="ja-JP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93E0CD2-7F29-464E-B51D-873C146903E2}"/>
              </a:ext>
            </a:extLst>
          </p:cNvPr>
          <p:cNvSpPr txBox="1"/>
          <p:nvPr/>
        </p:nvSpPr>
        <p:spPr>
          <a:xfrm>
            <a:off x="2384953" y="4139671"/>
            <a:ext cx="399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/>
              <a:t>←　ユーザーコメントも大切です。</a:t>
            </a:r>
            <a:endParaRPr lang="en-US" altLang="ja-JP" sz="1200" b="1" dirty="0"/>
          </a:p>
          <a:p>
            <a:r>
              <a:rPr kumimoji="1" lang="ja-JP" altLang="en-US" sz="1200" b="1"/>
              <a:t>　　コメントを募るという対策もでき、</a:t>
            </a:r>
            <a:br>
              <a:rPr kumimoji="1" lang="en-US" altLang="ja-JP" sz="1200" b="1" dirty="0"/>
            </a:br>
            <a:r>
              <a:rPr kumimoji="1" lang="ja-JP" altLang="en-US" sz="1200" b="1"/>
              <a:t>　　ユーザーの生の声をプロモーションに活かす</a:t>
            </a:r>
            <a:br>
              <a:rPr kumimoji="1" lang="en-US" altLang="ja-JP" sz="1200" b="1" dirty="0"/>
            </a:br>
            <a:r>
              <a:rPr kumimoji="1" lang="ja-JP" altLang="en-US" sz="1200" b="1"/>
              <a:t>　　こともできます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CB66852-6F10-5543-899F-689C13D68160}"/>
              </a:ext>
            </a:extLst>
          </p:cNvPr>
          <p:cNvSpPr txBox="1"/>
          <p:nvPr/>
        </p:nvSpPr>
        <p:spPr>
          <a:xfrm>
            <a:off x="2384952" y="3343077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/>
              <a:t>←　評価は大切です</a:t>
            </a:r>
            <a:endParaRPr lang="en-US" altLang="ja-JP" sz="1200" b="1" dirty="0"/>
          </a:p>
          <a:p>
            <a:r>
              <a:rPr kumimoji="1" lang="ja-JP" altLang="en-US" sz="1200" b="1"/>
              <a:t>　　実際のサービスレベルが</a:t>
            </a:r>
            <a:br>
              <a:rPr kumimoji="1" lang="en-US" altLang="ja-JP" sz="1200" b="1" dirty="0"/>
            </a:br>
            <a:r>
              <a:rPr kumimoji="1" lang="ja-JP" altLang="en-US" sz="1200" b="1"/>
              <a:t>　　反映される傾向があります。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2A8EBE3-AF70-3A43-A210-4D54D9321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30" r="-2363" b="77988"/>
          <a:stretch/>
        </p:blipFill>
        <p:spPr>
          <a:xfrm>
            <a:off x="829022" y="3056398"/>
            <a:ext cx="1604921" cy="18533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461952-A47A-E340-B675-323BBA1C757C}"/>
              </a:ext>
            </a:extLst>
          </p:cNvPr>
          <p:cNvSpPr txBox="1"/>
          <p:nvPr/>
        </p:nvSpPr>
        <p:spPr>
          <a:xfrm>
            <a:off x="7868582" y="3337634"/>
            <a:ext cx="22781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/>
              <a:t>　</a:t>
            </a:r>
            <a:r>
              <a:rPr lang="en-US" altLang="ja-JP" sz="1200" b="1" dirty="0"/>
              <a:t>Google</a:t>
            </a:r>
            <a:r>
              <a:rPr lang="ja-JP" altLang="en-US" sz="1200" b="1"/>
              <a:t>マイビジネス</a:t>
            </a:r>
            <a:br>
              <a:rPr lang="en-US" altLang="ja-JP" sz="1200" b="1" dirty="0"/>
            </a:br>
            <a:r>
              <a:rPr lang="ja-JP" altLang="en-US" sz="1200" b="1"/>
              <a:t>　　から店舗情報を発信</a:t>
            </a:r>
            <a:br>
              <a:rPr lang="en-US" altLang="ja-JP" sz="1200" b="1" dirty="0"/>
            </a:br>
            <a:r>
              <a:rPr lang="ja-JP" altLang="en-US" sz="1200" b="1"/>
              <a:t>　　できます。</a:t>
            </a:r>
            <a:endParaRPr lang="en-US" altLang="ja-JP" sz="1200" b="1" dirty="0"/>
          </a:p>
          <a:p>
            <a:r>
              <a:rPr kumimoji="1" lang="ja-JP" altLang="en-US" sz="1200" b="1"/>
              <a:t>　　</a:t>
            </a:r>
            <a:endParaRPr kumimoji="1" lang="en-US" altLang="ja-JP" sz="1200" b="1" dirty="0"/>
          </a:p>
          <a:p>
            <a:endParaRPr kumimoji="1" lang="en-US" altLang="ja-JP" sz="1200" b="1" dirty="0"/>
          </a:p>
          <a:p>
            <a:r>
              <a:rPr lang="ja-JP" altLang="en-US" sz="1200" b="1"/>
              <a:t>●　定期的な投稿が</a:t>
            </a:r>
            <a:br>
              <a:rPr lang="en-US" altLang="ja-JP" sz="1200" b="1" dirty="0"/>
            </a:br>
            <a:r>
              <a:rPr lang="ja-JP" altLang="en-US" sz="1200" b="1"/>
              <a:t>　　</a:t>
            </a:r>
            <a:r>
              <a:rPr lang="en-US" altLang="ja-JP" sz="1200" b="1" dirty="0"/>
              <a:t>Google</a:t>
            </a:r>
            <a:r>
              <a:rPr lang="ja-JP" altLang="en-US" sz="1200" b="1"/>
              <a:t>の評価が高く</a:t>
            </a:r>
            <a:br>
              <a:rPr lang="en-US" altLang="ja-JP" sz="1200" b="1" dirty="0"/>
            </a:br>
            <a:r>
              <a:rPr lang="ja-JP" altLang="en-US" sz="1200" b="1"/>
              <a:t>　　なりやすいと言われて</a:t>
            </a:r>
            <a:br>
              <a:rPr lang="en-US" altLang="ja-JP" sz="1200" b="1" dirty="0"/>
            </a:br>
            <a:r>
              <a:rPr lang="ja-JP" altLang="en-US" sz="1200" b="1"/>
              <a:t>　　います。</a:t>
            </a:r>
            <a:endParaRPr lang="en-US" altLang="ja-JP" sz="1200" b="1" dirty="0"/>
          </a:p>
          <a:p>
            <a:endParaRPr kumimoji="1" lang="en-US" altLang="ja-JP" sz="1200" b="1" dirty="0"/>
          </a:p>
          <a:p>
            <a:r>
              <a:rPr lang="ja-JP" altLang="en-US" sz="1200" b="1"/>
              <a:t>●　配信計画策定が最も重要。</a:t>
            </a:r>
            <a:endParaRPr lang="en-US" altLang="ja-JP" sz="1200" b="1" dirty="0"/>
          </a:p>
          <a:p>
            <a:r>
              <a:rPr kumimoji="1" lang="ja-JP" altLang="en-US" sz="1200" b="1"/>
              <a:t>　　</a:t>
            </a:r>
          </a:p>
        </p:txBody>
      </p:sp>
      <p:sp>
        <p:nvSpPr>
          <p:cNvPr id="21" name="コンテンツ プレースホルダー 3">
            <a:extLst>
              <a:ext uri="{FF2B5EF4-FFF2-40B4-BE49-F238E27FC236}">
                <a16:creationId xmlns:a16="http://schemas.microsoft.com/office/drawing/2014/main" id="{89F74FFF-DC51-0242-9449-C3C875C89195}"/>
              </a:ext>
            </a:extLst>
          </p:cNvPr>
          <p:cNvSpPr txBox="1">
            <a:spLocks/>
          </p:cNvSpPr>
          <p:nvPr/>
        </p:nvSpPr>
        <p:spPr>
          <a:xfrm>
            <a:off x="399331" y="5501476"/>
            <a:ext cx="5399126" cy="906850"/>
          </a:xfrm>
          <a:prstGeom prst="rect">
            <a:avLst/>
          </a:prstGeom>
          <a:ln>
            <a:solidFill>
              <a:srgbClr val="032570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/>
                <a:ea typeface="メイリオ"/>
                <a:cs typeface="メイリオ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ja-JP" altLang="en-US" sz="1200" b="1">
                <a:solidFill>
                  <a:srgbClr val="032570"/>
                </a:solidFill>
              </a:rPr>
              <a:t>細かな企画は、企業の目的に応じて対応しておくこと立案・運用することが重要です。個別にご相談に応じさせていただきます。</a:t>
            </a:r>
            <a:endParaRPr lang="en-US" altLang="ja-JP" sz="1200" b="1" dirty="0">
              <a:solidFill>
                <a:srgbClr val="03257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12482E-1874-F946-9EB4-FDD181362D79}"/>
              </a:ext>
            </a:extLst>
          </p:cNvPr>
          <p:cNvSpPr txBox="1"/>
          <p:nvPr/>
        </p:nvSpPr>
        <p:spPr>
          <a:xfrm>
            <a:off x="689005" y="2578100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032570"/>
                </a:solidFill>
              </a:rPr>
              <a:t>● クチコミ対策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492388-E793-FC40-BB0C-A5BF6A4DC5C4}"/>
              </a:ext>
            </a:extLst>
          </p:cNvPr>
          <p:cNvSpPr txBox="1"/>
          <p:nvPr/>
        </p:nvSpPr>
        <p:spPr>
          <a:xfrm>
            <a:off x="6111905" y="2578100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solidFill>
                  <a:srgbClr val="032570"/>
                </a:solidFill>
              </a:rPr>
              <a:t>● 投稿の運用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AD7F494-FD98-C348-893E-C41B74136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0" t="39945" r="-1553" b="49421"/>
          <a:stretch/>
        </p:blipFill>
        <p:spPr>
          <a:xfrm>
            <a:off x="6274375" y="3056398"/>
            <a:ext cx="1604921" cy="3350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037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694</Words>
  <Application>Microsoft Macintosh PowerPoint</Application>
  <PresentationFormat>A4 210 x 297 mm</PresentationFormat>
  <Paragraphs>68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Hiragino Kaku Gothic Pro W3</vt:lpstr>
      <vt:lpstr>Hiragino Kaku Gothic Pro W6</vt:lpstr>
      <vt:lpstr>Meiryo</vt:lpstr>
      <vt:lpstr>Meiryo</vt:lpstr>
      <vt:lpstr>Arial</vt:lpstr>
      <vt:lpstr>Calibri</vt:lpstr>
      <vt:lpstr>Office テーマ</vt:lpstr>
      <vt:lpstr>PowerPoint プレゼンテーション</vt:lpstr>
      <vt:lpstr>なぜ今MEOが大事なのか？</vt:lpstr>
      <vt:lpstr>MEO</vt:lpstr>
      <vt:lpstr>では何をするのか？</vt:lpstr>
      <vt:lpstr>まずは正しいデータ登録を実施します。</vt:lpstr>
      <vt:lpstr>Googleマイビジネス運用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tsuneyoshi takayama</dc:creator>
  <cp:lastModifiedBy>高山恒孝</cp:lastModifiedBy>
  <cp:revision>88</cp:revision>
  <cp:lastPrinted>2021-08-26T01:02:11Z</cp:lastPrinted>
  <dcterms:created xsi:type="dcterms:W3CDTF">2020-04-07T01:42:55Z</dcterms:created>
  <dcterms:modified xsi:type="dcterms:W3CDTF">2021-08-26T01:02:26Z</dcterms:modified>
</cp:coreProperties>
</file>